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311" r:id="rId4"/>
    <p:sldId id="293" r:id="rId5"/>
    <p:sldId id="302" r:id="rId6"/>
    <p:sldId id="305" r:id="rId7"/>
    <p:sldId id="312" r:id="rId8"/>
    <p:sldId id="303" r:id="rId9"/>
    <p:sldId id="313" r:id="rId10"/>
    <p:sldId id="306" r:id="rId11"/>
    <p:sldId id="314" r:id="rId12"/>
    <p:sldId id="307" r:id="rId13"/>
    <p:sldId id="301" r:id="rId14"/>
    <p:sldId id="315" r:id="rId15"/>
    <p:sldId id="316" r:id="rId16"/>
    <p:sldId id="317" r:id="rId17"/>
    <p:sldId id="318" r:id="rId18"/>
    <p:sldId id="308" r:id="rId19"/>
    <p:sldId id="310" r:id="rId20"/>
    <p:sldId id="267" r:id="rId21"/>
  </p:sldIdLst>
  <p:sldSz cx="12192000" cy="6858000"/>
  <p:notesSz cx="6858000" cy="9144000"/>
  <p:embeddedFontLst>
    <p:embeddedFont>
      <p:font typeface="나눔스퀘어 ExtraBold" panose="020B0600000101010101" pitchFamily="50" charset="-127"/>
      <p:bold r:id="rId23"/>
    </p:embeddedFont>
    <p:embeddedFont>
      <p:font typeface="나눔스퀘어_ac" panose="020B0600000101010101" pitchFamily="50" charset="-127"/>
      <p:regular r:id="rId24"/>
    </p:embeddedFont>
    <p:embeddedFont>
      <p:font typeface="나눔스퀘어_ac Bold" panose="020B0600000101010101" pitchFamily="50" charset="-127"/>
      <p:bold r:id="rId25"/>
    </p:embeddedFont>
    <p:embeddedFont>
      <p:font typeface="나눔스퀘어_ac ExtraBold" panose="020B0600000101010101" pitchFamily="50" charset="-127"/>
      <p:bold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EBC3"/>
    <a:srgbClr val="FFCCFF"/>
    <a:srgbClr val="1C5BFF"/>
    <a:srgbClr val="00CC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82401" autoAdjust="0"/>
  </p:normalViewPr>
  <p:slideViewPr>
    <p:cSldViewPr snapToGrid="0">
      <p:cViewPr varScale="1">
        <p:scale>
          <a:sx n="87" d="100"/>
          <a:sy n="87" d="100"/>
        </p:scale>
        <p:origin x="888" y="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BDBF8-6C54-4C67-993A-3C933BFC0BC5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6EC54-5A11-4AC1-954C-F5E5B672C4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191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6EC54-5A11-4AC1-954C-F5E5B672C44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862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altLang="ko-KR" sz="12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Wizard of Oz: </a:t>
            </a:r>
            <a:r>
              <a:rPr lang="ko-KR" altLang="en-US" sz="12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텍스트를 음성으로 변환하는 기능</a:t>
            </a:r>
            <a:endParaRPr lang="en-US" altLang="ko-KR" sz="120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altLang="ko-KR" sz="12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Hard code</a:t>
            </a:r>
            <a:r>
              <a:rPr lang="ko-KR" altLang="en-US" sz="12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된 데이터</a:t>
            </a:r>
            <a:r>
              <a:rPr lang="en-US" altLang="ko-KR" sz="12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가상의 단일 환자 정보를 사용</a:t>
            </a:r>
            <a:endParaRPr lang="en-US" altLang="ko-KR" sz="120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altLang="en-US" sz="12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이슈</a:t>
            </a:r>
            <a:r>
              <a:rPr lang="en-US" altLang="ko-KR" sz="12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6EC54-5A11-4AC1-954C-F5E5B672C44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746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6EC54-5A11-4AC1-954C-F5E5B672C44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908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환자는 수술 전 간호 준비에 대한 설명 보조 수단이 필요하다</a:t>
            </a:r>
            <a:r>
              <a:rPr lang="en-US" altLang="ko-KR" dirty="0"/>
              <a:t>. </a:t>
            </a:r>
            <a:r>
              <a:rPr lang="ko-KR" altLang="en-US" dirty="0"/>
              <a:t>왜냐하면 수술 전 간호 준비에 대한 필요성을 인지하지 못하거나 수술 전 긴장과 불안으로 인해 </a:t>
            </a:r>
            <a:r>
              <a:rPr lang="ko-KR" altLang="en-US" dirty="0" err="1"/>
              <a:t>간호사가언급한</a:t>
            </a:r>
            <a:r>
              <a:rPr lang="ko-KR" altLang="en-US" dirty="0"/>
              <a:t> 것에 대해 충분히 이해 또는 기억하지 못할 가능성이 있기 때문이다</a:t>
            </a:r>
            <a:r>
              <a:rPr lang="en-US" altLang="ko-KR" dirty="0"/>
              <a:t>.2. </a:t>
            </a:r>
            <a:r>
              <a:rPr lang="ko-KR" altLang="en-US" dirty="0"/>
              <a:t>간호사는 수술 전 간호상태 확인 시 환자 참여형 확인도구를 원한다</a:t>
            </a:r>
            <a:r>
              <a:rPr lang="en-US" altLang="ko-KR" dirty="0"/>
              <a:t>. </a:t>
            </a:r>
            <a:r>
              <a:rPr lang="ko-KR" altLang="en-US" dirty="0"/>
              <a:t>왜냐하면 수술 전 간호상태 확인을 위한정보를 대부분 환자에게서 전달받고 있고</a:t>
            </a:r>
            <a:r>
              <a:rPr lang="en-US" altLang="ko-KR" dirty="0"/>
              <a:t>, </a:t>
            </a:r>
            <a:r>
              <a:rPr lang="ko-KR" altLang="en-US" dirty="0"/>
              <a:t>환자 참여 시 누락 발생이 줄어들기 때문이다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해결책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모바일 체크리스트</a:t>
            </a:r>
            <a:r>
              <a:rPr lang="en-US" altLang="ko-KR" dirty="0"/>
              <a:t>, </a:t>
            </a:r>
            <a:r>
              <a:rPr lang="ko-KR" altLang="en-US" dirty="0"/>
              <a:t>그림을 활용한 설명자료</a:t>
            </a:r>
            <a:r>
              <a:rPr lang="en-US" altLang="ko-KR" dirty="0"/>
              <a:t>, </a:t>
            </a:r>
            <a:r>
              <a:rPr lang="ko-KR" altLang="en-US" dirty="0"/>
              <a:t>진행률 바</a:t>
            </a:r>
            <a:r>
              <a:rPr lang="en-US" altLang="ko-KR" dirty="0"/>
              <a:t>, </a:t>
            </a:r>
            <a:r>
              <a:rPr lang="ko-KR" altLang="en-US" dirty="0"/>
              <a:t>환자의 서명의 디자인을 생각하였고 </a:t>
            </a:r>
            <a:r>
              <a:rPr lang="en-US" altLang="ko-KR" dirty="0" err="1"/>
              <a:t>Surgiprep</a:t>
            </a:r>
            <a:r>
              <a:rPr lang="ko-KR" altLang="en-US" dirty="0"/>
              <a:t>을 구현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6EC54-5A11-4AC1-954C-F5E5B672C44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610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환자는 수술 전 간호 준비에 대한 설명 보조 수단이 필요하다</a:t>
            </a:r>
            <a:r>
              <a:rPr lang="en-US" altLang="ko-KR" dirty="0"/>
              <a:t>. </a:t>
            </a:r>
            <a:r>
              <a:rPr lang="ko-KR" altLang="en-US" dirty="0"/>
              <a:t>왜냐하면 수술 전 간호 준비에 대한 필요성을 인지하지 못하거나 수술 전 긴장과 불안으로 인해 </a:t>
            </a:r>
            <a:r>
              <a:rPr lang="ko-KR" altLang="en-US" dirty="0" err="1"/>
              <a:t>간호사가언급한</a:t>
            </a:r>
            <a:r>
              <a:rPr lang="ko-KR" altLang="en-US" dirty="0"/>
              <a:t> 것에 대해 충분히 이해 또는 기억하지 못할 가능성이 있기 때문이다</a:t>
            </a:r>
            <a:r>
              <a:rPr lang="en-US" altLang="ko-KR" dirty="0"/>
              <a:t>.2. </a:t>
            </a:r>
            <a:r>
              <a:rPr lang="ko-KR" altLang="en-US" dirty="0"/>
              <a:t>간호사는 수술 전 간호상태 확인 시 환자 참여형 확인도구를 원한다</a:t>
            </a:r>
            <a:r>
              <a:rPr lang="en-US" altLang="ko-KR" dirty="0"/>
              <a:t>. </a:t>
            </a:r>
            <a:r>
              <a:rPr lang="ko-KR" altLang="en-US" dirty="0"/>
              <a:t>왜냐하면 수술 전 간호상태 확인을 위한정보를 대부분 환자에게서 전달받고 있고</a:t>
            </a:r>
            <a:r>
              <a:rPr lang="en-US" altLang="ko-KR" dirty="0"/>
              <a:t>, </a:t>
            </a:r>
            <a:r>
              <a:rPr lang="ko-KR" altLang="en-US" dirty="0"/>
              <a:t>환자 참여 시 누락 발생이 줄어들기 때문이다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해결책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모바일 체크리스트</a:t>
            </a:r>
            <a:r>
              <a:rPr lang="en-US" altLang="ko-KR" dirty="0"/>
              <a:t>, </a:t>
            </a:r>
            <a:r>
              <a:rPr lang="ko-KR" altLang="en-US" dirty="0"/>
              <a:t>그림을 활용한 설명자료</a:t>
            </a:r>
            <a:r>
              <a:rPr lang="en-US" altLang="ko-KR" dirty="0"/>
              <a:t>, </a:t>
            </a:r>
            <a:r>
              <a:rPr lang="ko-KR" altLang="en-US" dirty="0"/>
              <a:t>진행률 바</a:t>
            </a:r>
            <a:r>
              <a:rPr lang="en-US" altLang="ko-KR" dirty="0"/>
              <a:t>, </a:t>
            </a:r>
            <a:r>
              <a:rPr lang="ko-KR" altLang="en-US" dirty="0"/>
              <a:t>환자의 서명의 디자인을 생각하였고 </a:t>
            </a:r>
            <a:r>
              <a:rPr lang="en-US" altLang="ko-KR" dirty="0" err="1"/>
              <a:t>Surgiprep</a:t>
            </a:r>
            <a:r>
              <a:rPr lang="ko-KR" altLang="en-US" dirty="0"/>
              <a:t>을 구현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6EC54-5A11-4AC1-954C-F5E5B672C44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842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6EC54-5A11-4AC1-954C-F5E5B672C44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3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altLang="ko-KR" sz="12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Wizard of Oz: </a:t>
            </a:r>
            <a:r>
              <a:rPr lang="ko-KR" altLang="en-US" sz="12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텍스트를 음성으로 변환하는 기능</a:t>
            </a:r>
            <a:endParaRPr lang="en-US" altLang="ko-KR" sz="120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altLang="ko-KR" sz="12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Hard code</a:t>
            </a:r>
            <a:r>
              <a:rPr lang="ko-KR" altLang="en-US" sz="12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된 데이터</a:t>
            </a:r>
            <a:r>
              <a:rPr lang="en-US" altLang="ko-KR" sz="12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가상의 단일 환자 정보를 사용</a:t>
            </a:r>
            <a:endParaRPr lang="en-US" altLang="ko-KR" sz="120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altLang="en-US" sz="12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이슈</a:t>
            </a:r>
            <a:r>
              <a:rPr lang="en-US" altLang="ko-KR" sz="12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6EC54-5A11-4AC1-954C-F5E5B672C44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517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altLang="ko-KR" sz="12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Wizard of Oz: </a:t>
            </a:r>
            <a:r>
              <a:rPr lang="ko-KR" altLang="en-US" sz="12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텍스트를 음성으로 변환하는 기능</a:t>
            </a:r>
            <a:endParaRPr lang="en-US" altLang="ko-KR" sz="120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altLang="ko-KR" sz="12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Hard code</a:t>
            </a:r>
            <a:r>
              <a:rPr lang="ko-KR" altLang="en-US" sz="12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된 데이터</a:t>
            </a:r>
            <a:r>
              <a:rPr lang="en-US" altLang="ko-KR" sz="12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가상의 단일 환자 정보를 사용</a:t>
            </a:r>
            <a:endParaRPr lang="en-US" altLang="ko-KR" sz="120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altLang="en-US" sz="12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이슈</a:t>
            </a:r>
            <a:r>
              <a:rPr lang="en-US" altLang="ko-KR" sz="12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6EC54-5A11-4AC1-954C-F5E5B672C44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134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6EC54-5A11-4AC1-954C-F5E5B672C44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492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6EC54-5A11-4AC1-954C-F5E5B672C44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165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altLang="ko-KR" sz="12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Wizard of Oz: </a:t>
            </a:r>
            <a:r>
              <a:rPr lang="ko-KR" altLang="en-US" sz="12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텍스트를 음성으로 변환하는 기능</a:t>
            </a:r>
            <a:endParaRPr lang="en-US" altLang="ko-KR" sz="120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altLang="ko-KR" sz="12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Hard code</a:t>
            </a:r>
            <a:r>
              <a:rPr lang="ko-KR" altLang="en-US" sz="12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된 데이터</a:t>
            </a:r>
            <a:r>
              <a:rPr lang="en-US" altLang="ko-KR" sz="12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가상의 단일 환자 정보를 사용</a:t>
            </a:r>
            <a:endParaRPr lang="en-US" altLang="ko-KR" sz="120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altLang="en-US" sz="12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이슈</a:t>
            </a:r>
            <a:r>
              <a:rPr lang="en-US" altLang="ko-KR" sz="12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6EC54-5A11-4AC1-954C-F5E5B672C44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759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AA8AA6-0A7A-6F38-097F-D3A5732D4D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FE49536-8A70-9BA5-92AF-A803352061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813428-BBFE-C0F2-274B-E03BA58C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4D8F0-5961-496C-BE5F-8FCB3FF9016B}" type="datetime1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85C22B-8E8A-B2E2-B225-CAB0B0951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742C37-DB3A-732D-B7E6-27BCE9ED2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621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AC5CB1-4C02-059C-6B82-12151FD84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F67679-A996-3D59-41EB-F9C0E18389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0B4AB6-0D76-CC90-1F50-F3EBA0310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E2DB8-8793-4521-B8B6-3D5B4F7C581A}" type="datetime1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279D54-728A-E412-62B0-0FCAE3345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2A4FFC-83F2-90AF-311C-99F6E61CE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398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3887314-CC56-DA98-F53A-9E8E18B190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C95901-AD07-2FAE-1159-F7D7542B9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957027-6AEF-FD78-1F11-AC725989F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CB470-CF82-4172-A896-CD658414229D}" type="datetime1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408F53-C60E-677B-C6E2-6BA28AC9B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6C9240-34CD-DD5D-7342-31693E0A7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831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42FF1B-01D3-D5D1-779F-78BAD5E42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371FA7-423F-1B51-8743-DA614F552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8518BD-1690-D447-21BE-53377F461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18C6C-3E5D-418D-A267-9FC34CBA8FA5}" type="datetime1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3721C6-744B-FC7C-B165-DB6D02582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6358DB-2122-1F1B-AF10-33A9D3027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011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130369-35ED-A8D7-C88F-B4DD2F820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55DAA6-D45B-CE54-98D8-BC2C24086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F4B859-E013-97D0-3B3D-E78912974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41C47-C121-4FA0-80A9-975E137CED8B}" type="datetime1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07EAFD-2CA4-69DB-5953-C2DA1893D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CE74AD-3418-D502-15BF-42848FDD4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004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A82692-CD4A-8D75-A9AB-B206BEFBA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FD49B2-72CF-B90B-F232-7170B2986F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3D8C32-0F6D-7EED-56B9-4C4B588C6E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D62C83-64C5-357C-EDA7-26969F163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333ED-698B-4F34-B186-0D5776B6FF4A}" type="datetime1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064546-A559-D100-E73E-D0F954626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C51DC5-A60C-24B7-4B81-8DF639F42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074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D3472C-067D-9E34-B679-A34A3CC7E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A7D9EA-6638-B1DE-7C69-D1B2447D3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8DAD52-8953-C8C7-A26A-13DB01EDD3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6707E79-7DAE-72BB-EC16-9E933A113D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7A9A85-054D-3CA2-EF3E-2369C9691A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EF9A356-82E8-4DC6-64A1-2DB76DBA1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62772-8A26-46FA-8EF4-10B247F23B86}" type="datetime1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01C4D24-54EA-5720-373E-342182812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D833EC-85F7-CE43-5D34-5FE271B20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15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D84A1B-EDDB-91FE-ED20-37CA63311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8226C13-5F71-E290-592C-5232C9255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16193-63A2-49D4-AC81-11CE276E6F38}" type="datetime1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2C47E3-79DB-2A12-A451-1274D4248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26460D-CA5D-9856-D8D5-8AF597395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00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A82A375-37A9-F709-0DFD-5CD7DA02E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E87C3-EA18-4E35-B79E-DF02512A17AD}" type="datetime1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B90FB5A-26B7-8809-8DB8-C981D5737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BC42E4-97DE-187B-BB9C-562F23B7F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820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02247C-D99D-C955-C7AF-27B5DCBCB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70BB6D-9BAD-357F-9B8E-A2BF1AEFB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472650-DE17-0DCD-2CAE-D31A7A7B3D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C94AE6-8104-661F-F2AB-5C3E3B297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9062B-D6D7-4AFB-843D-544AAF26F99F}" type="datetime1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0A6B02-B4D7-9286-9D56-84BDFC974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B65542-E83D-FD6F-9F5F-68A94EE2F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045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F949C-4937-2F71-8F3E-630364326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ED3858-611D-7DF7-FA7F-ED543BF923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A39BED-32CA-162F-7051-327D543010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7D7C0C-357C-1C33-CE62-C0739289F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C0DD2-F3DF-4DC3-9168-0FEF2C9DDC62}" type="datetime1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0539C8-E7A4-D236-0FFD-0DB36F7BF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DCEE4E-11B2-12FB-CE98-87A215D21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556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536E63-B579-C07C-B93A-E560901F2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EBDF31-CE30-BAB4-399F-8D4BD2702B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2C106B-0F90-5385-2DFA-0314E7FC61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793A82-F95E-4532-ACF4-8A75682EF20D}" type="datetime1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AB1292-1327-4403-EE49-8BB78DD64C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CB8875-C75B-C4BF-D0DA-5AF7FC8C43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2A19C-BABC-4B2F-8FA9-3EBDFC578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971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media" Target="../media/media2.mp4"/><Relationship Id="rId7" Type="http://schemas.openxmlformats.org/officeDocument/2006/relationships/image" Target="../media/image3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더하기 기호 25">
            <a:extLst>
              <a:ext uri="{FF2B5EF4-FFF2-40B4-BE49-F238E27FC236}">
                <a16:creationId xmlns:a16="http://schemas.microsoft.com/office/drawing/2014/main" id="{68021B11-1647-4825-F8E7-CC79BA8D0419}"/>
              </a:ext>
            </a:extLst>
          </p:cNvPr>
          <p:cNvSpPr/>
          <p:nvPr/>
        </p:nvSpPr>
        <p:spPr>
          <a:xfrm>
            <a:off x="8549640" y="3233420"/>
            <a:ext cx="4691355" cy="4645660"/>
          </a:xfrm>
          <a:prstGeom prst="mathPlus">
            <a:avLst/>
          </a:pr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A1F6303-DA8E-C4CC-7C59-FC31D5A2F2DE}"/>
              </a:ext>
            </a:extLst>
          </p:cNvPr>
          <p:cNvCxnSpPr>
            <a:cxnSpLocks/>
          </p:cNvCxnSpPr>
          <p:nvPr/>
        </p:nvCxnSpPr>
        <p:spPr>
          <a:xfrm>
            <a:off x="335756" y="2729658"/>
            <a:ext cx="9058275" cy="0"/>
          </a:xfrm>
          <a:prstGeom prst="line">
            <a:avLst/>
          </a:prstGeom>
          <a:ln>
            <a:solidFill>
              <a:schemeClr val="bg1"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10">
            <a:extLst>
              <a:ext uri="{FF2B5EF4-FFF2-40B4-BE49-F238E27FC236}">
                <a16:creationId xmlns:a16="http://schemas.microsoft.com/office/drawing/2014/main" id="{BD304DC6-6765-3055-B024-D4794F4CC938}"/>
              </a:ext>
            </a:extLst>
          </p:cNvPr>
          <p:cNvSpPr txBox="1"/>
          <p:nvPr/>
        </p:nvSpPr>
        <p:spPr>
          <a:xfrm>
            <a:off x="538027" y="599849"/>
            <a:ext cx="11377747" cy="20253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600" spc="-300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High-fi</a:t>
            </a:r>
            <a:r>
              <a:rPr lang="ko-KR" altLang="en-US" sz="6600" spc="-300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프로토타입</a:t>
            </a:r>
            <a:endParaRPr lang="en-US" altLang="ko-KR" sz="6600" spc="-300" dirty="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6600" b="0" i="0" u="none" strike="noStrike" spc="-300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중간단계 발표자료</a:t>
            </a:r>
            <a:endParaRPr lang="ko-KR" sz="6600" b="0" i="0" u="none" strike="noStrike" spc="-300" dirty="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2" name="TextBox 9">
            <a:extLst>
              <a:ext uri="{FF2B5EF4-FFF2-40B4-BE49-F238E27FC236}">
                <a16:creationId xmlns:a16="http://schemas.microsoft.com/office/drawing/2014/main" id="{E05C37F8-1AC6-E27C-2F19-7C22CC4320B3}"/>
              </a:ext>
            </a:extLst>
          </p:cNvPr>
          <p:cNvSpPr txBox="1"/>
          <p:nvPr/>
        </p:nvSpPr>
        <p:spPr>
          <a:xfrm>
            <a:off x="1442255" y="2967004"/>
            <a:ext cx="10069012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ko-KR" altLang="en-US" sz="20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 </a:t>
            </a:r>
            <a:r>
              <a:rPr lang="en-US" altLang="ko-KR" sz="20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20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안전제일</a:t>
            </a:r>
            <a:r>
              <a:rPr lang="en-US" altLang="ko-KR" sz="20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</a:t>
            </a:r>
          </a:p>
          <a:p>
            <a:pPr lvl="0">
              <a:lnSpc>
                <a:spcPct val="124499"/>
              </a:lnSpc>
            </a:pPr>
            <a:r>
              <a:rPr lang="ko-KR" altLang="en-US" sz="20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수술 전 간호상태 확인 시 누락을 줄여 환자가 안전하게 수술 받을 수 있는 환경 만들기</a:t>
            </a:r>
            <a:endParaRPr lang="en-US" sz="2000" b="0" i="0" u="none" strike="noStrike" dirty="0">
              <a:solidFill>
                <a:srgbClr val="FFFF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3" name="그래픽 32" descr="의료 단색으로 채워진">
            <a:extLst>
              <a:ext uri="{FF2B5EF4-FFF2-40B4-BE49-F238E27FC236}">
                <a16:creationId xmlns:a16="http://schemas.microsoft.com/office/drawing/2014/main" id="{7FA2C5B6-E962-39A0-0106-0BCD21440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323" y="2916204"/>
            <a:ext cx="894532" cy="914400"/>
          </a:xfrm>
          <a:prstGeom prst="rect">
            <a:avLst/>
          </a:prstGeom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E92BC157-E478-A4B6-FC84-27CF0B5A9BBA}"/>
              </a:ext>
            </a:extLst>
          </p:cNvPr>
          <p:cNvSpPr txBox="1"/>
          <p:nvPr/>
        </p:nvSpPr>
        <p:spPr>
          <a:xfrm>
            <a:off x="698819" y="5635357"/>
            <a:ext cx="27559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b="1" i="0" u="none" strike="noStrike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신효경</a:t>
            </a:r>
            <a:r>
              <a:rPr lang="en-US" altLang="ko-KR" b="1" i="0" u="none" strike="noStrike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(2024-20125)</a:t>
            </a:r>
            <a:endParaRPr lang="en-US" b="1" i="0" u="none" strike="noStrike" dirty="0">
              <a:solidFill>
                <a:srgbClr val="FFFF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5" name="TextBox 9">
            <a:extLst>
              <a:ext uri="{FF2B5EF4-FFF2-40B4-BE49-F238E27FC236}">
                <a16:creationId xmlns:a16="http://schemas.microsoft.com/office/drawing/2014/main" id="{1719C722-8B56-88B3-7400-15706A34EE25}"/>
              </a:ext>
            </a:extLst>
          </p:cNvPr>
          <p:cNvSpPr txBox="1"/>
          <p:nvPr/>
        </p:nvSpPr>
        <p:spPr>
          <a:xfrm>
            <a:off x="3053398" y="5635357"/>
            <a:ext cx="27559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b="1" i="0" u="none" strike="noStrike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이혜민</a:t>
            </a:r>
            <a:r>
              <a:rPr lang="en-US" altLang="ko-KR" b="1" i="0" u="none" strike="noStrike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(2023-21862)</a:t>
            </a:r>
            <a:endParaRPr lang="en-US" b="1" i="0" u="none" strike="noStrike" dirty="0">
              <a:solidFill>
                <a:srgbClr val="FFFF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D4526A1-531B-3B9D-622B-FE7FBB7764CC}"/>
              </a:ext>
            </a:extLst>
          </p:cNvPr>
          <p:cNvSpPr/>
          <p:nvPr/>
        </p:nvSpPr>
        <p:spPr>
          <a:xfrm>
            <a:off x="1199198" y="4067949"/>
            <a:ext cx="1771990" cy="177199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78CAA7F5-2642-1F16-BB3D-9590FC9E8061}"/>
              </a:ext>
            </a:extLst>
          </p:cNvPr>
          <p:cNvSpPr/>
          <p:nvPr/>
        </p:nvSpPr>
        <p:spPr>
          <a:xfrm>
            <a:off x="3454719" y="4067949"/>
            <a:ext cx="1771990" cy="177199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BE9C7B-FC7E-BB5A-06CF-B180B9BB7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317F0816-08FB-41EC-97F4-40894FFDA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0078" b="65430" l="13477" r="92969">
                        <a14:foregroundMark x1="16211" y1="50586" x2="16211" y2="50586"/>
                        <a14:foregroundMark x1="16211" y1="47949" x2="16211" y2="47949"/>
                        <a14:foregroundMark x1="16211" y1="47461" x2="17578" y2="54590"/>
                        <a14:foregroundMark x1="13574" y1="48828" x2="13574" y2="48828"/>
                        <a14:foregroundMark x1="13574" y1="51465" x2="13574" y2="51465"/>
                        <a14:foregroundMark x1="46582" y1="46777" x2="46582" y2="46777"/>
                        <a14:foregroundMark x1="52441" y1="51074" x2="52441" y2="51074"/>
                        <a14:foregroundMark x1="56055" y1="51563" x2="56055" y2="51563"/>
                        <a14:foregroundMark x1="58691" y1="49707" x2="58691" y2="49707"/>
                        <a14:foregroundMark x1="66895" y1="49707" x2="66895" y2="49707"/>
                        <a14:foregroundMark x1="69824" y1="46777" x2="69824" y2="46777"/>
                        <a14:foregroundMark x1="69531" y1="53418" x2="69531" y2="53418"/>
                        <a14:foregroundMark x1="71973" y1="51855" x2="71973" y2="51855"/>
                        <a14:foregroundMark x1="79883" y1="50488" x2="79883" y2="50488"/>
                        <a14:foregroundMark x1="86719" y1="51563" x2="86719" y2="51563"/>
                        <a14:foregroundMark x1="89355" y1="50000" x2="89355" y2="50000"/>
                        <a14:foregroundMark x1="93066" y1="49707" x2="93066" y2="49707"/>
                        <a14:foregroundMark x1="27148" y1="65527" x2="27148" y2="65527"/>
                        <a14:foregroundMark x1="26367" y1="65527" x2="26367" y2="65527"/>
                        <a14:foregroundMark x1="25977" y1="30078" x2="25977" y2="30078"/>
                        <a14:backgroundMark x1="85938" y1="50195" x2="85938" y2="50195"/>
                        <a14:backgroundMark x1="85938" y1="49707" x2="85938" y2="497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678" t="26823" r="57095" b="31250"/>
          <a:stretch/>
        </p:blipFill>
        <p:spPr bwMode="auto">
          <a:xfrm>
            <a:off x="10362064" y="4388022"/>
            <a:ext cx="1066505" cy="134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6">
            <a:extLst>
              <a:ext uri="{FF2B5EF4-FFF2-40B4-BE49-F238E27FC236}">
                <a16:creationId xmlns:a16="http://schemas.microsoft.com/office/drawing/2014/main" id="{87CF0861-A5E3-496A-A6F3-003C85391536}"/>
              </a:ext>
            </a:extLst>
          </p:cNvPr>
          <p:cNvSpPr txBox="1"/>
          <p:nvPr/>
        </p:nvSpPr>
        <p:spPr>
          <a:xfrm>
            <a:off x="7224421" y="5702560"/>
            <a:ext cx="4691354" cy="107691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50000"/>
              </a:lnSpc>
            </a:pPr>
            <a:r>
              <a:rPr lang="ko-KR" altLang="en-US" sz="2000" b="1" i="0" dirty="0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간호사와 환자가 함께 만드는 수술 준비 과정</a:t>
            </a:r>
            <a:r>
              <a:rPr lang="en-US" altLang="ko-KR" sz="2000" b="1" i="0" dirty="0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en-US" altLang="ko-KR" sz="2000" b="1" i="0" dirty="0" err="1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Surgiprep</a:t>
            </a:r>
            <a:r>
              <a:rPr lang="ko-KR" altLang="en-US" sz="2000" b="1" i="0" dirty="0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 함께합니다</a:t>
            </a:r>
            <a:endParaRPr lang="en-US" altLang="ko-KR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0543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DD33F36-7D84-44B1-8404-3D3C5C977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69970"/>
            <a:ext cx="2743200" cy="365125"/>
          </a:xfrm>
        </p:spPr>
        <p:txBody>
          <a:bodyPr/>
          <a:lstStyle/>
          <a:p>
            <a:fld id="{A5D2A19C-BABC-4B2F-8FA9-3EBDFC5788E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6A269AE-FBDB-4B58-AC1D-F6F52AA262AB}"/>
              </a:ext>
            </a:extLst>
          </p:cNvPr>
          <p:cNvSpPr/>
          <p:nvPr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732AA8A-96DB-4E45-92AA-8E045EDB7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21" y="483065"/>
            <a:ext cx="629449" cy="629449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C61C6250-9910-DD88-CADE-A1C9F05C9196}"/>
              </a:ext>
            </a:extLst>
          </p:cNvPr>
          <p:cNvSpPr txBox="1">
            <a:spLocks/>
          </p:cNvSpPr>
          <p:nvPr/>
        </p:nvSpPr>
        <p:spPr>
          <a:xfrm>
            <a:off x="1226930" y="139998"/>
            <a:ext cx="95588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심각도 </a:t>
            </a:r>
            <a:r>
              <a:rPr lang="en-US" altLang="ko-KR" sz="3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E8169C-30B3-7C87-2065-A0C83C7F7F6B}"/>
              </a:ext>
            </a:extLst>
          </p:cNvPr>
          <p:cNvSpPr txBox="1"/>
          <p:nvPr/>
        </p:nvSpPr>
        <p:spPr>
          <a:xfrm>
            <a:off x="518538" y="1344372"/>
            <a:ext cx="5465012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[H2.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시스템과 실세계간 일치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Task #2 </a:t>
            </a:r>
            <a:r>
              <a:rPr lang="ko-KR" altLang="en-US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환자를 위한 설명자료의 일부 용어가 의료진 중심</a:t>
            </a:r>
            <a:endParaRPr lang="en-US" altLang="ko-KR" sz="1800" b="1" i="0" u="none" strike="noStrike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6F7C52-6974-15CA-6F4B-A7B02A3A745C}"/>
              </a:ext>
            </a:extLst>
          </p:cNvPr>
          <p:cNvSpPr txBox="1"/>
          <p:nvPr/>
        </p:nvSpPr>
        <p:spPr>
          <a:xfrm>
            <a:off x="534775" y="2260942"/>
            <a:ext cx="5334684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5738" indent="-185738">
              <a:lnSpc>
                <a:spcPct val="150000"/>
              </a:lnSpc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▶ 영어 표기를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CCFF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한글로 풀어서 표현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7D369E7-C72A-C461-EC2B-78E0187125F8}"/>
              </a:ext>
            </a:extLst>
          </p:cNvPr>
          <p:cNvSpPr txBox="1"/>
          <p:nvPr/>
        </p:nvSpPr>
        <p:spPr>
          <a:xfrm>
            <a:off x="6322543" y="1246826"/>
            <a:ext cx="5465012" cy="1298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[H10.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도움말과 문서화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ko-KR" altLang="en-US" sz="1800" b="1" i="0" u="none" strike="noStrike" dirty="0" err="1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알러지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유무와 관련하여 구체적인 내용 기재 시 어떤 항목을 어떻게 작성해야 하는지에 대한 안내가 없음</a:t>
            </a:r>
            <a:endParaRPr lang="en-US" altLang="ko-KR" sz="1800" b="1" i="0" u="none" strike="noStrike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68AC81-1410-C4D7-F698-AD372C0D4967}"/>
              </a:ext>
            </a:extLst>
          </p:cNvPr>
          <p:cNvSpPr txBox="1"/>
          <p:nvPr/>
        </p:nvSpPr>
        <p:spPr>
          <a:xfrm>
            <a:off x="6322543" y="2560599"/>
            <a:ext cx="5334684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5738" indent="-185738">
              <a:lnSpc>
                <a:spcPct val="150000"/>
              </a:lnSpc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▶ 비고 작성 시 </a:t>
            </a:r>
            <a:r>
              <a:rPr lang="en-US" altLang="ko-KR" dirty="0">
                <a:solidFill>
                  <a:srgbClr val="000000"/>
                </a:solidFill>
                <a:highlight>
                  <a:srgbClr val="FFCCFF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Placeholder</a:t>
            </a:r>
            <a:r>
              <a:rPr lang="ko-KR" altLang="en-US" dirty="0">
                <a:solidFill>
                  <a:srgbClr val="000000"/>
                </a:solidFill>
                <a:highlight>
                  <a:srgbClr val="FFCCFF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 작성 내용 가이드 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추가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455049C0-2519-9859-B8BB-5ACDC8367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543" y="3521761"/>
            <a:ext cx="5594845" cy="2948209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9A147B2-A27E-F7C0-0A82-9772BF584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14" y="3521761"/>
            <a:ext cx="2263350" cy="294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8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DD33F36-7D84-44B1-8404-3D3C5C977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69970"/>
            <a:ext cx="2743200" cy="365125"/>
          </a:xfrm>
        </p:spPr>
        <p:txBody>
          <a:bodyPr/>
          <a:lstStyle/>
          <a:p>
            <a:fld id="{A5D2A19C-BABC-4B2F-8FA9-3EBDFC5788E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6A269AE-FBDB-4B58-AC1D-F6F52AA262AB}"/>
              </a:ext>
            </a:extLst>
          </p:cNvPr>
          <p:cNvSpPr/>
          <p:nvPr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732AA8A-96DB-4E45-92AA-8E045EDB7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21" y="483065"/>
            <a:ext cx="629449" cy="629449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C61C6250-9910-DD88-CADE-A1C9F05C9196}"/>
              </a:ext>
            </a:extLst>
          </p:cNvPr>
          <p:cNvSpPr txBox="1">
            <a:spLocks/>
          </p:cNvSpPr>
          <p:nvPr/>
        </p:nvSpPr>
        <p:spPr>
          <a:xfrm>
            <a:off x="1226930" y="139998"/>
            <a:ext cx="95588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심각도 </a:t>
            </a:r>
            <a:r>
              <a:rPr lang="en-US" altLang="ko-KR" sz="3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B4B59A-DF6E-4647-6B9F-559D266BEC06}"/>
              </a:ext>
            </a:extLst>
          </p:cNvPr>
          <p:cNvSpPr txBox="1"/>
          <p:nvPr/>
        </p:nvSpPr>
        <p:spPr>
          <a:xfrm>
            <a:off x="474277" y="1300499"/>
            <a:ext cx="5465012" cy="1298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[H1.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시스템 상태의 시각화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Task #2 </a:t>
            </a:r>
            <a:r>
              <a:rPr lang="ko-KR" altLang="en-US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환자를 위한 설명자료 안에 각 항목 클릭 후 보이는 화면에서 어떤 항목을 보고 있는지 명확히 표시되지 않음</a:t>
            </a:r>
            <a:endParaRPr lang="en-US" altLang="ko-KR" sz="1800" b="1" i="0" u="none" strike="noStrike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C248EB-C4E3-49F8-6673-22B57F4A1947}"/>
              </a:ext>
            </a:extLst>
          </p:cNvPr>
          <p:cNvSpPr txBox="1"/>
          <p:nvPr/>
        </p:nvSpPr>
        <p:spPr>
          <a:xfrm>
            <a:off x="474277" y="2599381"/>
            <a:ext cx="5610778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5738" indent="-185738">
              <a:lnSpc>
                <a:spcPct val="150000"/>
              </a:lnSpc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▶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CCFF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 내 카테고리 제목 추가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하여 사용자에게 어떤 항목인지 명확하게 표시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3CAD87-3414-4654-29ED-2685229BD3F3}"/>
              </a:ext>
            </a:extLst>
          </p:cNvPr>
          <p:cNvSpPr txBox="1"/>
          <p:nvPr/>
        </p:nvSpPr>
        <p:spPr>
          <a:xfrm>
            <a:off x="6252713" y="1300499"/>
            <a:ext cx="5465012" cy="1298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[H1.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시스템 상태의 시각화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Task #3 </a:t>
            </a:r>
            <a:r>
              <a:rPr lang="ko-KR" altLang="en-US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환자와 함께 체크리스트에서 예</a:t>
            </a:r>
            <a:r>
              <a:rPr lang="en-US" altLang="ko-KR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b="1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아니오</a:t>
            </a:r>
            <a:r>
              <a:rPr lang="ko-KR" altLang="en-US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버튼의 시각적 변화 효과가 없음</a:t>
            </a:r>
            <a:endParaRPr lang="en-US" altLang="ko-KR" sz="1800" b="1" i="0" u="none" strike="noStrike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6BDBD9-1F1B-A37D-ED63-21B91BAB9260}"/>
              </a:ext>
            </a:extLst>
          </p:cNvPr>
          <p:cNvSpPr txBox="1"/>
          <p:nvPr/>
        </p:nvSpPr>
        <p:spPr>
          <a:xfrm>
            <a:off x="6252713" y="2599381"/>
            <a:ext cx="5610778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5738" indent="-185738">
              <a:lnSpc>
                <a:spcPct val="150000"/>
              </a:lnSpc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▶ 답변 버튼 선택 시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CCFF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색 변화 효과 추가</a:t>
            </a:r>
            <a:endParaRPr lang="ko-KR" altLang="en-US" dirty="0">
              <a:highlight>
                <a:srgbClr val="FFCCFF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9EC0DC4-4CE0-0EE0-F30A-814DBFE4E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78" y="3588020"/>
            <a:ext cx="4725776" cy="30645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366CAFE-1359-2E0F-76F6-D0873EFE4D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716" y="3588020"/>
            <a:ext cx="2355698" cy="306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739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0C77A4-8C47-4016-B903-14977A532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9C6DB8-7B09-4DC9-BB38-C812798A7EAC}"/>
              </a:ext>
            </a:extLst>
          </p:cNvPr>
          <p:cNvSpPr/>
          <p:nvPr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DA5AD33-C8C6-4250-A5B4-5359A1516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989" y="206099"/>
            <a:ext cx="11479427" cy="1325563"/>
          </a:xfrm>
        </p:spPr>
        <p:txBody>
          <a:bodyPr/>
          <a:lstStyle/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기타 휴리스틱 평가 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24A4C3-A45E-4EEB-B25B-1AEC2A9C8D1C}"/>
              </a:ext>
            </a:extLst>
          </p:cNvPr>
          <p:cNvSpPr txBox="1"/>
          <p:nvPr/>
        </p:nvSpPr>
        <p:spPr>
          <a:xfrm>
            <a:off x="1277930" y="4579861"/>
            <a:ext cx="10818744" cy="929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ko-KR" altLang="en-US" sz="2000" dirty="0">
                <a:solidFill>
                  <a:srgbClr val="000000"/>
                </a:solidFill>
                <a:highlight>
                  <a:srgbClr val="D2EBC3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반복환자일 경우 이전정보 불러오기 기능</a:t>
            </a:r>
            <a:br>
              <a:rPr lang="en-US" altLang="ko-KR" sz="2000" dirty="0">
                <a:solidFill>
                  <a:srgbClr val="000000"/>
                </a:solidFill>
                <a:highlight>
                  <a:srgbClr val="FFCCFF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ko-KR" altLang="en-US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데이터베이스를 구축하여 반복적인 환자 데이터 시 저장된 이전정보를 불러오는 기능이 추가될 수 있도록 논의 필요</a:t>
            </a:r>
            <a:endParaRPr lang="en-US" altLang="ko-KR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D769F57-1FDA-445B-934D-FF43CC62C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07" y="1982350"/>
            <a:ext cx="626166" cy="6261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87F3770-CB08-4E87-B07C-29CC07BA7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07" y="3460825"/>
            <a:ext cx="626167" cy="626167"/>
          </a:xfrm>
          <a:prstGeom prst="rect">
            <a:avLst/>
          </a:prstGeom>
        </p:spPr>
      </p:pic>
      <p:pic>
        <p:nvPicPr>
          <p:cNvPr id="1026" name="Picture 2" descr="Reply ">
            <a:extLst>
              <a:ext uri="{FF2B5EF4-FFF2-40B4-BE49-F238E27FC236}">
                <a16:creationId xmlns:a16="http://schemas.microsoft.com/office/drawing/2014/main" id="{406B5FD2-E860-4011-97CE-97F5983EE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29" y="4692375"/>
            <a:ext cx="704521" cy="70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66C606-8B1E-0583-CD34-23719BD78832}"/>
              </a:ext>
            </a:extLst>
          </p:cNvPr>
          <p:cNvSpPr txBox="1"/>
          <p:nvPr/>
        </p:nvSpPr>
        <p:spPr>
          <a:xfrm>
            <a:off x="1277930" y="1622909"/>
            <a:ext cx="10399063" cy="1345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altLang="en-US" sz="2000" dirty="0">
                <a:solidFill>
                  <a:srgbClr val="000000"/>
                </a:solidFill>
                <a:highlight>
                  <a:srgbClr val="D2EBC3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바로가기나 즐겨찾기 기능 </a:t>
            </a:r>
            <a:br>
              <a:rPr lang="en-US" altLang="ko-KR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Surgiprep</a:t>
            </a:r>
            <a:r>
              <a:rPr lang="ko-KR" altLang="en-US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은 다수의 간호사가 공유하여 사용하는 것으로 만들어진 의도이기에 한 명의 유저가 사용하기에 적절한 즐겨찾기 기능 추가는 적절하지 않다고 생각</a:t>
            </a:r>
            <a:endParaRPr lang="en-US" altLang="ko-KR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AA7CAF-BF18-C265-C4F4-69D77981D49E}"/>
              </a:ext>
            </a:extLst>
          </p:cNvPr>
          <p:cNvSpPr txBox="1"/>
          <p:nvPr/>
        </p:nvSpPr>
        <p:spPr>
          <a:xfrm>
            <a:off x="1277930" y="3309134"/>
            <a:ext cx="9789463" cy="929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altLang="en-US" sz="2000" dirty="0">
                <a:solidFill>
                  <a:srgbClr val="000000"/>
                </a:solidFill>
                <a:highlight>
                  <a:srgbClr val="D2EBC3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체크 누락 여부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D2EBC3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highlight>
                  <a:srgbClr val="D2EBC3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또는 필수 확인 경고 기능</a:t>
            </a:r>
            <a:b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ko-KR" altLang="en-US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모든 항목이 선택되지 않으면 </a:t>
            </a:r>
            <a:r>
              <a:rPr lang="en-US" altLang="ko-KR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저장</a:t>
            </a:r>
            <a:r>
              <a:rPr lang="en-US" altLang="ko-KR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</a:t>
            </a:r>
            <a:r>
              <a:rPr lang="ko-KR" altLang="en-US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버튼이 활성화가 안되도록 구현했기에 경고창이 필요 없다고 생각</a:t>
            </a:r>
            <a:endParaRPr lang="en-US" altLang="ko-KR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7076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5ED240F-E41F-4F27-A484-FBA90657E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5" y="1330515"/>
            <a:ext cx="2668435" cy="1059713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AD770D77-56DD-261C-F756-A84829196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989" y="206099"/>
            <a:ext cx="11479427" cy="1325563"/>
          </a:xfrm>
        </p:spPr>
        <p:txBody>
          <a:bodyPr/>
          <a:lstStyle/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프로토타입 구현에 쓰인 도구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B5D480-658C-440E-9C71-BC0990194FF5}"/>
              </a:ext>
            </a:extLst>
          </p:cNvPr>
          <p:cNvSpPr/>
          <p:nvPr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A04A3A-E8D1-7B8E-10EB-B2F6280B63C6}"/>
              </a:ext>
            </a:extLst>
          </p:cNvPr>
          <p:cNvSpPr txBox="1"/>
          <p:nvPr/>
        </p:nvSpPr>
        <p:spPr>
          <a:xfrm>
            <a:off x="2532435" y="1418681"/>
            <a:ext cx="9403492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No-Code</a:t>
            </a:r>
            <a:r>
              <a:rPr lang="ko-KR" altLang="en-US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앱 제작 플랫폼</a:t>
            </a:r>
            <a:endParaRPr lang="en-US" altLang="ko-KR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프로그래밍 지식 없이도 모바일 앱과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웹앱을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시각적으로 디자인하고 데이터와 로직까지 구현 가능한 도구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67C5C45-5760-48C6-4BDC-443E4C98C4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114" y="2431293"/>
            <a:ext cx="8041175" cy="442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53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F20877-5D38-4F0A-8709-EA9995BB2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B5D480-658C-440E-9C71-BC0990194FF5}"/>
              </a:ext>
            </a:extLst>
          </p:cNvPr>
          <p:cNvSpPr/>
          <p:nvPr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876E062-451A-4D0E-BCB1-BEDED29E27FB}"/>
              </a:ext>
            </a:extLst>
          </p:cNvPr>
          <p:cNvSpPr/>
          <p:nvPr/>
        </p:nvSpPr>
        <p:spPr>
          <a:xfrm>
            <a:off x="1627164" y="4870407"/>
            <a:ext cx="1133061" cy="45126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Task 1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F5DB26C-51BC-4758-8A6B-578A822104CF}"/>
              </a:ext>
            </a:extLst>
          </p:cNvPr>
          <p:cNvSpPr/>
          <p:nvPr/>
        </p:nvSpPr>
        <p:spPr>
          <a:xfrm>
            <a:off x="5529468" y="4870407"/>
            <a:ext cx="1133061" cy="451264"/>
          </a:xfrm>
          <a:prstGeom prst="roundRect">
            <a:avLst/>
          </a:prstGeom>
          <a:solidFill>
            <a:srgbClr val="1C5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Task 2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E73EE2A-9DFE-4D04-B986-B6656145583C}"/>
              </a:ext>
            </a:extLst>
          </p:cNvPr>
          <p:cNvSpPr/>
          <p:nvPr/>
        </p:nvSpPr>
        <p:spPr>
          <a:xfrm>
            <a:off x="9542888" y="4863825"/>
            <a:ext cx="1133061" cy="451264"/>
          </a:xfrm>
          <a:prstGeom prst="round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Task 3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F6EFC3C8-5BB4-5307-368C-D8AE6071F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989" y="206099"/>
            <a:ext cx="11479427" cy="1325563"/>
          </a:xfrm>
        </p:spPr>
        <p:txBody>
          <a:bodyPr/>
          <a:lstStyle/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현재까지 구현된 기능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A99520-EC19-2D2B-E594-E1BF98112070}"/>
              </a:ext>
            </a:extLst>
          </p:cNvPr>
          <p:cNvSpPr txBox="1"/>
          <p:nvPr/>
        </p:nvSpPr>
        <p:spPr>
          <a:xfrm>
            <a:off x="417250" y="5413925"/>
            <a:ext cx="35528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모든 항목의 버튼 선택</a:t>
            </a:r>
            <a:r>
              <a:rPr lang="en-US" altLang="ko-KR" sz="18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비고 입력 가능</a:t>
            </a:r>
            <a:br>
              <a:rPr lang="en-US" altLang="ko-KR" sz="18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8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자동 저장</a:t>
            </a:r>
            <a:r>
              <a:rPr lang="en-US" altLang="ko-KR" sz="18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</a:t>
            </a:r>
            <a:br>
              <a:rPr lang="en-US" altLang="ko-KR" sz="18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8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이전 선택항목 확인 및 수정 가능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4C5A2B-33DC-87F5-E898-8CB0388F366E}"/>
              </a:ext>
            </a:extLst>
          </p:cNvPr>
          <p:cNvSpPr txBox="1"/>
          <p:nvPr/>
        </p:nvSpPr>
        <p:spPr>
          <a:xfrm>
            <a:off x="4359554" y="5413925"/>
            <a:ext cx="34728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일반인이 이해할 수 있는 용어로 변경</a:t>
            </a:r>
            <a:br>
              <a:rPr lang="en-US" altLang="ko-KR" sz="18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8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선택한 설명자료의 명확한 재확인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7C04E3-309B-35A1-D314-C97D7E440923}"/>
              </a:ext>
            </a:extLst>
          </p:cNvPr>
          <p:cNvSpPr txBox="1"/>
          <p:nvPr/>
        </p:nvSpPr>
        <p:spPr>
          <a:xfrm>
            <a:off x="8587479" y="5407343"/>
            <a:ext cx="30438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자동 저장</a:t>
            </a:r>
            <a:r>
              <a:rPr lang="en-US" altLang="ko-KR" sz="18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</a:t>
            </a:r>
            <a:br>
              <a:rPr lang="en-US" altLang="ko-KR" sz="18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8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이전 선택항목 확인 및 수정 가능</a:t>
            </a:r>
            <a:br>
              <a:rPr lang="en-US" altLang="ko-KR" sz="18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8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서명 기능</a:t>
            </a:r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ABE9BA9-1260-0CFF-65EB-74CC66332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419" y="1546888"/>
            <a:ext cx="2536549" cy="308611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4684095-3D0D-E5DB-F1FA-B3CAB20B8F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559" y="1381662"/>
            <a:ext cx="3424877" cy="341656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FECAE28-7F4E-8222-9088-0E6BC9657A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085" y="1375080"/>
            <a:ext cx="3330665" cy="341656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D325D11-0A05-B3E7-AB56-FEE49A264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5045" y="2218442"/>
            <a:ext cx="416967" cy="159747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2977379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F20877-5D38-4F0A-8709-EA9995BB2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B5D480-658C-440E-9C71-BC0990194FF5}"/>
              </a:ext>
            </a:extLst>
          </p:cNvPr>
          <p:cNvSpPr/>
          <p:nvPr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1142399F-A384-552D-A836-AF893D954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989" y="206099"/>
            <a:ext cx="11479427" cy="1325563"/>
          </a:xfrm>
        </p:spPr>
        <p:txBody>
          <a:bodyPr/>
          <a:lstStyle/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구현되지 않은 기능들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 계획</a:t>
            </a:r>
          </a:p>
        </p:txBody>
      </p:sp>
      <p:pic>
        <p:nvPicPr>
          <p:cNvPr id="16" name="그래픽 15" descr="질문 단색으로 채워진">
            <a:extLst>
              <a:ext uri="{FF2B5EF4-FFF2-40B4-BE49-F238E27FC236}">
                <a16:creationId xmlns:a16="http://schemas.microsoft.com/office/drawing/2014/main" id="{0223D0B9-207B-CF01-3DE6-2304118291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8207591" y="1428906"/>
            <a:ext cx="3322246" cy="332224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2F0CCB2-71DA-BB31-F08A-BE7035EAEC89}"/>
              </a:ext>
            </a:extLst>
          </p:cNvPr>
          <p:cNvSpPr txBox="1"/>
          <p:nvPr/>
        </p:nvSpPr>
        <p:spPr>
          <a:xfrm>
            <a:off x="784184" y="1428906"/>
            <a:ext cx="9087785" cy="2176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구현되지 않은 기능들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1031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모든 질문에 대한 답변 입력 시 저장 버튼 활성화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1031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입력된 수술 전 간호상태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확인표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데이터 저장 및 입력 정보 재확인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1031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EHR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연동 기능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1031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Task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수행을 위한 모든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screen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AFE1FE-69D9-8060-3216-282D32A45FF3}"/>
              </a:ext>
            </a:extLst>
          </p:cNvPr>
          <p:cNvSpPr txBox="1"/>
          <p:nvPr/>
        </p:nvSpPr>
        <p:spPr>
          <a:xfrm>
            <a:off x="784184" y="4537625"/>
            <a:ext cx="9087785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 계획</a:t>
            </a:r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1031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Task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수행을 위한 모든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screen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구현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1031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Database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기능에 대해 좀 더 알아본 후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이를 활용하여 데이터베이스 구축 및 고도화 작업 필요</a:t>
            </a: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6F7A8A26-5E3A-07B9-CC59-775B4D770022}"/>
              </a:ext>
            </a:extLst>
          </p:cNvPr>
          <p:cNvSpPr/>
          <p:nvPr/>
        </p:nvSpPr>
        <p:spPr>
          <a:xfrm>
            <a:off x="4950775" y="3751691"/>
            <a:ext cx="754602" cy="63919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76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F20877-5D38-4F0A-8709-EA9995BB2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B5D480-658C-440E-9C71-BC0990194FF5}"/>
              </a:ext>
            </a:extLst>
          </p:cNvPr>
          <p:cNvSpPr/>
          <p:nvPr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8235D99-7A79-E978-8163-186DBD84E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989" y="206099"/>
            <a:ext cx="11479427" cy="1325563"/>
          </a:xfrm>
        </p:spPr>
        <p:txBody>
          <a:bodyPr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Wizard of Oz &amp; Hard-code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2BDC988-7B0E-42AA-FA4F-7FE17334C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814" y="4220086"/>
            <a:ext cx="8622371" cy="20265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8B13F5-09A6-5486-F476-11822D178E09}"/>
              </a:ext>
            </a:extLst>
          </p:cNvPr>
          <p:cNvSpPr txBox="1"/>
          <p:nvPr/>
        </p:nvSpPr>
        <p:spPr>
          <a:xfrm>
            <a:off x="784184" y="1531662"/>
            <a:ext cx="10623632" cy="929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Wizard of Oz</a:t>
            </a:r>
          </a:p>
          <a:p>
            <a:pPr marL="285750" indent="-1031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텍스트를 음성으로 변환하는 기능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278C3F-51F4-FD6A-8819-CAE81E1B60E5}"/>
              </a:ext>
            </a:extLst>
          </p:cNvPr>
          <p:cNvSpPr txBox="1"/>
          <p:nvPr/>
        </p:nvSpPr>
        <p:spPr>
          <a:xfrm>
            <a:off x="784184" y="2668125"/>
            <a:ext cx="10623632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Hard-code</a:t>
            </a:r>
          </a:p>
          <a:p>
            <a:pPr marL="285750" indent="-1031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가상의 단일 환자 정보 사용</a:t>
            </a:r>
            <a:br>
              <a:rPr lang="en-US" altLang="ko-KR" sz="18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18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(60</a:t>
            </a:r>
            <a:r>
              <a:rPr lang="ko-KR" altLang="en-US" sz="18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 남환 홍길동</a:t>
            </a:r>
            <a:r>
              <a:rPr lang="en-US" altLang="ko-KR" sz="18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80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인공와우</a:t>
            </a:r>
            <a:r>
              <a:rPr lang="ko-KR" altLang="en-US" sz="18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있음</a:t>
            </a:r>
            <a:r>
              <a:rPr lang="en-US" altLang="ko-KR" sz="18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80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듀오덤</a:t>
            </a:r>
            <a:r>
              <a:rPr lang="ko-KR" altLang="en-US" sz="18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알러지</a:t>
            </a:r>
            <a:r>
              <a:rPr lang="ko-KR" altLang="en-US" sz="18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있음</a:t>
            </a:r>
            <a:r>
              <a:rPr lang="en-US" altLang="ko-KR" sz="18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1950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F20877-5D38-4F0A-8709-EA9995BB2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B5D480-658C-440E-9C71-BC0990194FF5}"/>
              </a:ext>
            </a:extLst>
          </p:cNvPr>
          <p:cNvSpPr/>
          <p:nvPr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8235D99-7A79-E978-8163-186DBD84E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95" y="1856075"/>
            <a:ext cx="11730610" cy="314585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여러 가상의 환자 시나리오를 가지고 </a:t>
            </a:r>
            <a:r>
              <a:rPr lang="en-US" altLang="ko-KR" sz="4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Task</a:t>
            </a:r>
            <a:r>
              <a:rPr lang="ko-KR" altLang="en-US" sz="4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수행 시</a:t>
            </a:r>
            <a:r>
              <a:rPr lang="en-US" altLang="ko-KR" sz="4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sz="4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다양한 경우의 수를 가진 </a:t>
            </a:r>
            <a:r>
              <a:rPr lang="en-US" altLang="ko-KR" sz="4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Prototype </a:t>
            </a:r>
            <a:r>
              <a:rPr lang="ko-KR" altLang="en-US" sz="4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스토리보드를 어떻게 만들어야 할까요</a:t>
            </a:r>
            <a:r>
              <a:rPr lang="en-US" altLang="ko-KR" sz="4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3559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B4F2A6-C011-43EC-B0D8-63FE052FE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85" y="97062"/>
            <a:ext cx="11660430" cy="898191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프로토타입 시연</a:t>
            </a:r>
            <a:r>
              <a:rPr lang="en-US" altLang="ko-KR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(Task1, Task2)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F20877-5D38-4F0A-8709-EA9995BB2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B5D480-658C-440E-9C71-BC0990194FF5}"/>
              </a:ext>
            </a:extLst>
          </p:cNvPr>
          <p:cNvSpPr/>
          <p:nvPr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task1">
            <a:hlinkClick r:id="" action="ppaction://media"/>
            <a:extLst>
              <a:ext uri="{FF2B5EF4-FFF2-40B4-BE49-F238E27FC236}">
                <a16:creationId xmlns:a16="http://schemas.microsoft.com/office/drawing/2014/main" id="{1DB4F9E7-5974-4BF9-AA52-1BAAB010DB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77854" y="940985"/>
            <a:ext cx="4445438" cy="578049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2D427DF-8D9D-485B-9C44-32A11F9AC9B2}"/>
              </a:ext>
            </a:extLst>
          </p:cNvPr>
          <p:cNvSpPr/>
          <p:nvPr/>
        </p:nvSpPr>
        <p:spPr>
          <a:xfrm>
            <a:off x="0" y="1357545"/>
            <a:ext cx="1041095" cy="45126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Task 1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task2">
            <a:hlinkClick r:id="" action="ppaction://media"/>
            <a:extLst>
              <a:ext uri="{FF2B5EF4-FFF2-40B4-BE49-F238E27FC236}">
                <a16:creationId xmlns:a16="http://schemas.microsoft.com/office/drawing/2014/main" id="{D7AB9E15-94EA-4BC6-BEA5-958F1AE9E41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29534" y="882887"/>
            <a:ext cx="4445438" cy="578049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BE5323F-74DB-4E96-A08D-602422E7D4E9}"/>
              </a:ext>
            </a:extLst>
          </p:cNvPr>
          <p:cNvSpPr/>
          <p:nvPr/>
        </p:nvSpPr>
        <p:spPr>
          <a:xfrm>
            <a:off x="5759716" y="1305258"/>
            <a:ext cx="1133061" cy="451264"/>
          </a:xfrm>
          <a:prstGeom prst="roundRect">
            <a:avLst/>
          </a:prstGeom>
          <a:solidFill>
            <a:srgbClr val="1C5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Task 2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106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8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322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더하기 기호 25">
            <a:extLst>
              <a:ext uri="{FF2B5EF4-FFF2-40B4-BE49-F238E27FC236}">
                <a16:creationId xmlns:a16="http://schemas.microsoft.com/office/drawing/2014/main" id="{68021B11-1647-4825-F8E7-CC79BA8D0419}"/>
              </a:ext>
            </a:extLst>
          </p:cNvPr>
          <p:cNvSpPr/>
          <p:nvPr/>
        </p:nvSpPr>
        <p:spPr>
          <a:xfrm>
            <a:off x="8549640" y="3233420"/>
            <a:ext cx="4691355" cy="4645660"/>
          </a:xfrm>
          <a:prstGeom prst="mathPlus">
            <a:avLst/>
          </a:pr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A1F6303-DA8E-C4CC-7C59-FC31D5A2F2DE}"/>
              </a:ext>
            </a:extLst>
          </p:cNvPr>
          <p:cNvCxnSpPr>
            <a:cxnSpLocks/>
          </p:cNvCxnSpPr>
          <p:nvPr/>
        </p:nvCxnSpPr>
        <p:spPr>
          <a:xfrm>
            <a:off x="168607" y="1083540"/>
            <a:ext cx="9058275" cy="0"/>
          </a:xfrm>
          <a:prstGeom prst="line">
            <a:avLst/>
          </a:prstGeom>
          <a:ln>
            <a:solidFill>
              <a:schemeClr val="bg1"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10">
            <a:extLst>
              <a:ext uri="{FF2B5EF4-FFF2-40B4-BE49-F238E27FC236}">
                <a16:creationId xmlns:a16="http://schemas.microsoft.com/office/drawing/2014/main" id="{BD304DC6-6765-3055-B024-D4794F4CC938}"/>
              </a:ext>
            </a:extLst>
          </p:cNvPr>
          <p:cNvSpPr txBox="1"/>
          <p:nvPr/>
        </p:nvSpPr>
        <p:spPr>
          <a:xfrm>
            <a:off x="538028" y="169540"/>
            <a:ext cx="11377747" cy="1008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400" spc="-300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High-fi</a:t>
            </a:r>
            <a:r>
              <a:rPr lang="ko-KR" altLang="en-US" sz="5400" spc="-300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프로토타입</a:t>
            </a:r>
            <a:endParaRPr lang="ko-KR" sz="5400" b="0" i="0" u="none" strike="noStrike" spc="-300" dirty="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2" name="TextBox 9">
            <a:extLst>
              <a:ext uri="{FF2B5EF4-FFF2-40B4-BE49-F238E27FC236}">
                <a16:creationId xmlns:a16="http://schemas.microsoft.com/office/drawing/2014/main" id="{E05C37F8-1AC6-E27C-2F19-7C22CC4320B3}"/>
              </a:ext>
            </a:extLst>
          </p:cNvPr>
          <p:cNvSpPr txBox="1"/>
          <p:nvPr/>
        </p:nvSpPr>
        <p:spPr>
          <a:xfrm>
            <a:off x="538028" y="1260161"/>
            <a:ext cx="8232897" cy="53146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4499"/>
              </a:lnSpc>
            </a:pPr>
            <a:r>
              <a:rPr lang="en-US" altLang="ko-KR" sz="200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Medium-fi </a:t>
            </a:r>
            <a:r>
              <a:rPr lang="ko-KR" altLang="en-US" sz="200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프로토타입 휴리스틱 평가 </a:t>
            </a:r>
            <a:r>
              <a:rPr lang="en-US" altLang="ko-KR" sz="200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16</a:t>
            </a:r>
            <a:r>
              <a:rPr lang="ko-KR" altLang="en-US" sz="200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개의 위반사항 중 </a:t>
            </a:r>
            <a:r>
              <a:rPr lang="en-US" altLang="ko-KR" sz="320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</a:t>
            </a:r>
            <a:r>
              <a:rPr lang="ko-KR" altLang="en-US" sz="320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 개선</a:t>
            </a:r>
            <a:endParaRPr lang="en-US" sz="3200" b="0" i="0" u="none" strike="noStrike" dirty="0">
              <a:solidFill>
                <a:srgbClr val="FFFF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BE9C7B-FC7E-BB5A-06CF-B180B9BB7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4F16E131-FBC2-4249-8C36-64E18ED325FD}"/>
              </a:ext>
            </a:extLst>
          </p:cNvPr>
          <p:cNvSpPr txBox="1"/>
          <p:nvPr/>
        </p:nvSpPr>
        <p:spPr>
          <a:xfrm>
            <a:off x="598086" y="1874184"/>
            <a:ext cx="4500609" cy="243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69875" lvl="0" indent="-269875">
              <a:lnSpc>
                <a:spcPct val="124499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심각도 </a:t>
            </a:r>
            <a:r>
              <a:rPr lang="en-US" altLang="ko-KR" sz="200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 : 1</a:t>
            </a:r>
            <a:r>
              <a:rPr lang="ko-KR" altLang="en-US" sz="200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z="200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 </a:t>
            </a:r>
            <a:r>
              <a:rPr lang="en-US" altLang="ko-KR" sz="280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280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endParaRPr lang="en-US" altLang="ko-KR" sz="2800" dirty="0">
              <a:solidFill>
                <a:srgbClr val="FFFF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69875" lvl="0" indent="-269875">
              <a:lnSpc>
                <a:spcPct val="124499"/>
              </a:lnSpc>
              <a:buFont typeface="Wingdings" panose="05000000000000000000" pitchFamily="2" charset="2"/>
              <a:buChar char="ü"/>
            </a:pPr>
            <a:r>
              <a:rPr lang="ko-KR" altLang="en-US" sz="2000" b="0" i="0" u="none" strike="noStrike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심각도 </a:t>
            </a:r>
            <a:r>
              <a:rPr lang="en-US" altLang="ko-KR" sz="2000" b="0" i="0" u="none" strike="noStrike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 : 7</a:t>
            </a:r>
            <a:r>
              <a:rPr lang="ko-KR" altLang="en-US" sz="2000" b="0" i="0" u="none" strike="noStrike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 중 </a:t>
            </a:r>
            <a:r>
              <a:rPr lang="en-US" altLang="ko-KR" sz="2800" b="0" i="0" u="none" strike="noStrike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800" b="0" i="0" u="none" strike="noStrike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endParaRPr lang="en-US" altLang="ko-KR" sz="2000" b="0" i="0" u="none" strike="noStrike" dirty="0">
              <a:solidFill>
                <a:srgbClr val="FFFF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69875" lvl="0" indent="-269875">
              <a:lnSpc>
                <a:spcPct val="124499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심각도 </a:t>
            </a:r>
            <a:r>
              <a:rPr lang="en-US" altLang="ko-KR" sz="200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 : 5</a:t>
            </a:r>
            <a:r>
              <a:rPr lang="ko-KR" altLang="en-US" sz="200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 중 </a:t>
            </a:r>
            <a:r>
              <a:rPr lang="en-US" altLang="ko-KR" sz="280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280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endParaRPr lang="en-US" altLang="ko-KR" sz="2000" dirty="0">
              <a:solidFill>
                <a:srgbClr val="FFFF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69875" lvl="0" indent="-269875">
              <a:lnSpc>
                <a:spcPct val="124499"/>
              </a:lnSpc>
              <a:buFont typeface="Wingdings" panose="05000000000000000000" pitchFamily="2" charset="2"/>
              <a:buChar char="ü"/>
            </a:pPr>
            <a:r>
              <a:rPr lang="ko-KR" altLang="en-US" sz="2000" b="0" i="0" u="none" strike="noStrike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심각도 </a:t>
            </a:r>
            <a:r>
              <a:rPr lang="en-US" altLang="ko-KR" sz="2000" b="0" i="0" u="none" strike="noStrike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 : 3</a:t>
            </a:r>
            <a:r>
              <a:rPr lang="ko-KR" altLang="en-US" sz="2000" b="0" i="0" u="none" strike="noStrike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 중 </a:t>
            </a:r>
            <a:r>
              <a:rPr lang="en-US" altLang="ko-KR" sz="2800" b="0" i="0" u="none" strike="noStrike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2800" b="0" i="0" u="none" strike="noStrike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endParaRPr lang="en-US" sz="2000" b="0" i="0" u="none" strike="noStrike" dirty="0">
              <a:solidFill>
                <a:srgbClr val="FFFF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6A04CF-0DC0-496D-8B0D-0CD3D9F772FB}"/>
              </a:ext>
            </a:extLst>
          </p:cNvPr>
          <p:cNvSpPr txBox="1"/>
          <p:nvPr/>
        </p:nvSpPr>
        <p:spPr>
          <a:xfrm>
            <a:off x="355634" y="4736642"/>
            <a:ext cx="7317374" cy="1701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다음 단계</a:t>
            </a:r>
            <a:r>
              <a:rPr lang="en-US" altLang="ko-KR" sz="28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?</a:t>
            </a:r>
            <a:endParaRPr lang="en-US" altLang="ko-KR" sz="2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여러 가상의 환자 시나리오를 가지고 </a:t>
            </a:r>
            <a:r>
              <a:rPr lang="en-US" altLang="ko-KR" sz="2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Task</a:t>
            </a:r>
            <a:r>
              <a:rPr lang="ko-KR" altLang="en-US" sz="2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수행 할 수 있도록 </a:t>
            </a:r>
            <a:r>
              <a:rPr lang="en-US" altLang="ko-KR" sz="2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Medium-Prototype </a:t>
            </a:r>
            <a:r>
              <a:rPr lang="ko-KR" altLang="en-US" sz="2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고도화 작업을 위한 과정 시행</a:t>
            </a:r>
            <a:endParaRPr lang="ko-KR" altLang="en-US" sz="2200" dirty="0">
              <a:solidFill>
                <a:schemeClr val="bg1"/>
              </a:solidFill>
            </a:endParaRPr>
          </a:p>
        </p:txBody>
      </p:sp>
      <p:pic>
        <p:nvPicPr>
          <p:cNvPr id="2058" name="Picture 10" descr="Design thinking ">
            <a:extLst>
              <a:ext uri="{FF2B5EF4-FFF2-40B4-BE49-F238E27FC236}">
                <a16:creationId xmlns:a16="http://schemas.microsoft.com/office/drawing/2014/main" id="{F33F9D0F-B0B4-4659-84DA-FAF692446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75" y="35531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900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1126C77-2684-30CB-B438-5A56528E6AAD}"/>
              </a:ext>
            </a:extLst>
          </p:cNvPr>
          <p:cNvSpPr/>
          <p:nvPr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CA14897-8FA2-590E-DEAC-68A255AF4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B6C0F4-A757-4676-9C20-698495247667}"/>
              </a:ext>
            </a:extLst>
          </p:cNvPr>
          <p:cNvSpPr txBox="1"/>
          <p:nvPr/>
        </p:nvSpPr>
        <p:spPr>
          <a:xfrm>
            <a:off x="2870451" y="1449285"/>
            <a:ext cx="7992617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highlight>
                  <a:srgbClr val="FFCCFF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수술 전 간호 준비에 대한 설명 보조 수단이 필요</a:t>
            </a:r>
          </a:p>
          <a:p>
            <a:pPr marL="269875" indent="-269875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▶ 수술 전 간호 준비에 대한 </a:t>
            </a:r>
            <a:r>
              <a:rPr lang="ko-KR" altLang="en-US" b="1" u="sng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필요성을 인지하지 못하거나 수술 전 긴장과 불안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인해 간호사가 언급한 것에 대해 충분히 이해 또는 기억하지 못할 가능성이 있기 때문이다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E5887DA-67E2-4AF4-91F3-2F0003DA0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403" y="1449285"/>
            <a:ext cx="1345048" cy="13450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AC65C4A-9164-44AE-9C3E-059AE1536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8498" y="4042979"/>
            <a:ext cx="1365736" cy="13657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D677E0-ED2B-4857-8C50-F1C84C6899FC}"/>
              </a:ext>
            </a:extLst>
          </p:cNvPr>
          <p:cNvSpPr txBox="1"/>
          <p:nvPr/>
        </p:nvSpPr>
        <p:spPr>
          <a:xfrm>
            <a:off x="2087725" y="4053323"/>
            <a:ext cx="6866079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highlight>
                  <a:srgbClr val="D2EBC3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수술 전 간호상태 확인 시 환자 참여형 확인도구를 원함</a:t>
            </a:r>
            <a:endParaRPr lang="en-US" altLang="ko-KR" sz="2000" dirty="0">
              <a:highlight>
                <a:srgbClr val="D2EBC3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69875" indent="-269875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▶ 수술 전 간호상태 확인을 위한 정보를 </a:t>
            </a:r>
            <a:r>
              <a:rPr lang="ko-KR" altLang="en-US" b="1" u="sng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대부분 환자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에게서 전달받고 있고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환자 참여 시 누락 발생이 줄어들기 때문이다</a:t>
            </a:r>
          </a:p>
        </p:txBody>
      </p:sp>
    </p:spTree>
    <p:extLst>
      <p:ext uri="{BB962C8B-B14F-4D97-AF65-F5344CB8AC3E}">
        <p14:creationId xmlns:p14="http://schemas.microsoft.com/office/powerpoint/2010/main" val="3908061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더하기 기호 25">
            <a:extLst>
              <a:ext uri="{FF2B5EF4-FFF2-40B4-BE49-F238E27FC236}">
                <a16:creationId xmlns:a16="http://schemas.microsoft.com/office/drawing/2014/main" id="{68021B11-1647-4825-F8E7-CC79BA8D0419}"/>
              </a:ext>
            </a:extLst>
          </p:cNvPr>
          <p:cNvSpPr/>
          <p:nvPr/>
        </p:nvSpPr>
        <p:spPr>
          <a:xfrm>
            <a:off x="8549640" y="3233420"/>
            <a:ext cx="4691355" cy="4645660"/>
          </a:xfrm>
          <a:prstGeom prst="mathPlus">
            <a:avLst/>
          </a:pr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A1F6303-DA8E-C4CC-7C59-FC31D5A2F2DE}"/>
              </a:ext>
            </a:extLst>
          </p:cNvPr>
          <p:cNvCxnSpPr>
            <a:cxnSpLocks/>
          </p:cNvCxnSpPr>
          <p:nvPr/>
        </p:nvCxnSpPr>
        <p:spPr>
          <a:xfrm>
            <a:off x="1566862" y="4220738"/>
            <a:ext cx="9058275" cy="0"/>
          </a:xfrm>
          <a:prstGeom prst="line">
            <a:avLst/>
          </a:prstGeom>
          <a:ln>
            <a:solidFill>
              <a:schemeClr val="bg1"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10">
            <a:extLst>
              <a:ext uri="{FF2B5EF4-FFF2-40B4-BE49-F238E27FC236}">
                <a16:creationId xmlns:a16="http://schemas.microsoft.com/office/drawing/2014/main" id="{BD304DC6-6765-3055-B024-D4794F4CC938}"/>
              </a:ext>
            </a:extLst>
          </p:cNvPr>
          <p:cNvSpPr txBox="1"/>
          <p:nvPr/>
        </p:nvSpPr>
        <p:spPr>
          <a:xfrm>
            <a:off x="710973" y="3114885"/>
            <a:ext cx="10770052" cy="1008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600" spc="-300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감사합니다 </a:t>
            </a:r>
            <a:r>
              <a:rPr lang="en-US" altLang="ko-KR" sz="6600" spc="-300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</a:t>
            </a:r>
            <a:endParaRPr lang="ko-KR" sz="6600" b="0" i="0" u="none" strike="noStrike" spc="-300" dirty="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78BB0C-9DCF-6641-5009-8E35F8C71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486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1126C77-2684-30CB-B438-5A56528E6AAD}"/>
              </a:ext>
            </a:extLst>
          </p:cNvPr>
          <p:cNvSpPr/>
          <p:nvPr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E66D5E0-A65B-0982-D9DC-FEE9906381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7" t="26823" b="31250"/>
          <a:stretch/>
        </p:blipFill>
        <p:spPr bwMode="auto">
          <a:xfrm>
            <a:off x="2967528" y="2429798"/>
            <a:ext cx="4305115" cy="199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CA14897-8FA2-590E-DEAC-68A255AF4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CA28CE-1CF0-61C7-E5A8-FAA8A5BDAA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23" t="41083" b="42049"/>
          <a:stretch/>
        </p:blipFill>
        <p:spPr bwMode="auto">
          <a:xfrm>
            <a:off x="4611240" y="2702934"/>
            <a:ext cx="4861945" cy="145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168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0BD216A3-1AD8-4D0F-B54D-36A6D4D7D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009" y="701574"/>
            <a:ext cx="2023241" cy="1325563"/>
          </a:xfrm>
        </p:spPr>
        <p:txBody>
          <a:bodyPr/>
          <a:lstStyle/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0C8CEA-265E-4C8B-B7DD-DCFAF2650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6094160-FC8C-4BCA-B092-8E6E6CB14C31}"/>
              </a:ext>
            </a:extLst>
          </p:cNvPr>
          <p:cNvSpPr/>
          <p:nvPr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DED0FB9-5D5A-4C96-BF81-025955F8CD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8" t="27400" r="57405" b="31302"/>
          <a:stretch/>
        </p:blipFill>
        <p:spPr bwMode="auto">
          <a:xfrm>
            <a:off x="563624" y="618394"/>
            <a:ext cx="1123302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60A18F-8CA4-4851-956F-15DDCBB979F3}"/>
              </a:ext>
            </a:extLst>
          </p:cNvPr>
          <p:cNvSpPr txBox="1"/>
          <p:nvPr/>
        </p:nvSpPr>
        <p:spPr>
          <a:xfrm>
            <a:off x="633264" y="2210334"/>
            <a:ext cx="358463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휴리스틱 평가 결과</a:t>
            </a:r>
            <a:endParaRPr lang="en-US" altLang="ko-KR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수정된 디자인</a:t>
            </a:r>
            <a:endParaRPr lang="en-US" altLang="ko-KR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프로토타입 구현 방법</a:t>
            </a:r>
            <a:endParaRPr lang="en-US" altLang="ko-KR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프로토타입 시연</a:t>
            </a:r>
            <a:endParaRPr lang="en-US" altLang="ko-KR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5.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요약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88FFEA7-D4F3-493D-B4CD-83C1022C22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973753"/>
              </p:ext>
            </p:extLst>
          </p:nvPr>
        </p:nvGraphicFramePr>
        <p:xfrm>
          <a:off x="5056799" y="942626"/>
          <a:ext cx="6571577" cy="51727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892639">
                  <a:extLst>
                    <a:ext uri="{9D8B030D-6E8A-4147-A177-3AD203B41FA5}">
                      <a16:colId xmlns:a16="http://schemas.microsoft.com/office/drawing/2014/main" val="2582081487"/>
                    </a:ext>
                  </a:extLst>
                </a:gridCol>
                <a:gridCol w="779823">
                  <a:extLst>
                    <a:ext uri="{9D8B030D-6E8A-4147-A177-3AD203B41FA5}">
                      <a16:colId xmlns:a16="http://schemas.microsoft.com/office/drawing/2014/main" val="2666751670"/>
                    </a:ext>
                  </a:extLst>
                </a:gridCol>
                <a:gridCol w="779823">
                  <a:extLst>
                    <a:ext uri="{9D8B030D-6E8A-4147-A177-3AD203B41FA5}">
                      <a16:colId xmlns:a16="http://schemas.microsoft.com/office/drawing/2014/main" val="1026324118"/>
                    </a:ext>
                  </a:extLst>
                </a:gridCol>
                <a:gridCol w="779823">
                  <a:extLst>
                    <a:ext uri="{9D8B030D-6E8A-4147-A177-3AD203B41FA5}">
                      <a16:colId xmlns:a16="http://schemas.microsoft.com/office/drawing/2014/main" val="1383244503"/>
                    </a:ext>
                  </a:extLst>
                </a:gridCol>
                <a:gridCol w="779823">
                  <a:extLst>
                    <a:ext uri="{9D8B030D-6E8A-4147-A177-3AD203B41FA5}">
                      <a16:colId xmlns:a16="http://schemas.microsoft.com/office/drawing/2014/main" val="64314935"/>
                    </a:ext>
                  </a:extLst>
                </a:gridCol>
                <a:gridCol w="779823">
                  <a:extLst>
                    <a:ext uri="{9D8B030D-6E8A-4147-A177-3AD203B41FA5}">
                      <a16:colId xmlns:a16="http://schemas.microsoft.com/office/drawing/2014/main" val="3980645971"/>
                    </a:ext>
                  </a:extLst>
                </a:gridCol>
                <a:gridCol w="779823">
                  <a:extLst>
                    <a:ext uri="{9D8B030D-6E8A-4147-A177-3AD203B41FA5}">
                      <a16:colId xmlns:a16="http://schemas.microsoft.com/office/drawing/2014/main" val="3085354109"/>
                    </a:ext>
                  </a:extLst>
                </a:gridCol>
              </a:tblGrid>
              <a:tr h="43106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 b="1" dirty="0"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카테고리</a:t>
                      </a: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 b="1" dirty="0"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심각도0</a:t>
                      </a: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 b="1" dirty="0"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심각도1</a:t>
                      </a: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 b="1" dirty="0"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심각도2</a:t>
                      </a:r>
                    </a:p>
                  </a:txBody>
                  <a:tcPr marL="63500" marR="63500" marT="63500" marB="6350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 b="1" dirty="0"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심각도3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 b="1" dirty="0"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심각도4</a:t>
                      </a:r>
                    </a:p>
                  </a:txBody>
                  <a:tcPr marL="63500" marR="63500" marT="63500" marB="6350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 b="1" dirty="0"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합계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1120280"/>
                  </a:ext>
                </a:extLst>
              </a:tr>
              <a:tr h="43106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 dirty="0"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H1: 시스템 상태의 시각화</a:t>
                      </a: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 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 </a:t>
                      </a:r>
                    </a:p>
                  </a:txBody>
                  <a:tcPr marL="63500" marR="63500" marT="63500" marB="6350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 </a:t>
                      </a:r>
                    </a:p>
                  </a:txBody>
                  <a:tcPr marL="63500" marR="63500" marT="63500" marB="6350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98072803"/>
                  </a:ext>
                </a:extLst>
              </a:tr>
              <a:tr h="43106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 dirty="0"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H2: 시스템과 실세계간 일치</a:t>
                      </a: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 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 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63500" marR="63500" marT="63500" marB="6350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 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 </a:t>
                      </a:r>
                    </a:p>
                  </a:txBody>
                  <a:tcPr marL="63500" marR="63500" marT="63500" marB="6350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81529812"/>
                  </a:ext>
                </a:extLst>
              </a:tr>
              <a:tr h="43106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 dirty="0"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H3: 제어와 자유</a:t>
                      </a: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 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 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 </a:t>
                      </a:r>
                    </a:p>
                  </a:txBody>
                  <a:tcPr marL="63500" marR="63500" marT="63500" marB="6350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 </a:t>
                      </a:r>
                    </a:p>
                  </a:txBody>
                  <a:tcPr marL="63500" marR="63500" marT="63500" marB="6350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10076168"/>
                  </a:ext>
                </a:extLst>
              </a:tr>
              <a:tr h="43106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 dirty="0"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H4: 일치와 표준</a:t>
                      </a: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 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 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 </a:t>
                      </a:r>
                    </a:p>
                  </a:txBody>
                  <a:tcPr marL="63500" marR="63500" marT="63500" marB="6350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 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 </a:t>
                      </a:r>
                    </a:p>
                  </a:txBody>
                  <a:tcPr marL="63500" marR="63500" marT="63500" marB="6350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42132779"/>
                  </a:ext>
                </a:extLst>
              </a:tr>
              <a:tr h="43106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H5: 에러 방지</a:t>
                      </a: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 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 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63500" marR="63500" marT="63500" marB="6350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 </a:t>
                      </a:r>
                    </a:p>
                  </a:txBody>
                  <a:tcPr marL="63500" marR="63500" marT="63500" marB="6350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70722424"/>
                  </a:ext>
                </a:extLst>
              </a:tr>
              <a:tr h="43106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 dirty="0"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H6: 기억보다 인식</a:t>
                      </a: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 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 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 </a:t>
                      </a:r>
                    </a:p>
                  </a:txBody>
                  <a:tcPr marL="63500" marR="63500" marT="63500" marB="6350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 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 </a:t>
                      </a:r>
                    </a:p>
                  </a:txBody>
                  <a:tcPr marL="63500" marR="63500" marT="63500" marB="6350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58459613"/>
                  </a:ext>
                </a:extLst>
              </a:tr>
              <a:tr h="43106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 dirty="0"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H7: 융통성과 효율성</a:t>
                      </a: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 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 </a:t>
                      </a:r>
                    </a:p>
                  </a:txBody>
                  <a:tcPr marL="63500" marR="63500" marT="63500" marB="6350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 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63500" marR="63500" marT="63500" marB="6350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48387862"/>
                  </a:ext>
                </a:extLst>
              </a:tr>
              <a:tr h="43106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 dirty="0"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H8: 간소화된 디자인</a:t>
                      </a: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 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 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 </a:t>
                      </a:r>
                    </a:p>
                  </a:txBody>
                  <a:tcPr marL="63500" marR="63500" marT="63500" marB="6350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 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 </a:t>
                      </a:r>
                    </a:p>
                  </a:txBody>
                  <a:tcPr marL="63500" marR="63500" marT="63500" marB="6350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51762980"/>
                  </a:ext>
                </a:extLst>
              </a:tr>
              <a:tr h="43106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 dirty="0"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H9: 에러 인식, 진단, 및 복구</a:t>
                      </a: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 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 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63500" marR="63500" marT="63500" marB="6350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200" dirty="0"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63500" marR="63500" marT="63500" marB="6350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25548073"/>
                  </a:ext>
                </a:extLst>
              </a:tr>
              <a:tr h="43106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 dirty="0"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H10: 도움말과 문서화</a:t>
                      </a: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 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 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63500" marR="63500" marT="63500" marB="6350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 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 </a:t>
                      </a:r>
                    </a:p>
                  </a:txBody>
                  <a:tcPr marL="63500" marR="63500" marT="63500" marB="6350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00985419"/>
                  </a:ext>
                </a:extLst>
              </a:tr>
              <a:tr h="43106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 dirty="0"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심각도별 합계</a:t>
                      </a:r>
                    </a:p>
                  </a:txBody>
                  <a:tcPr marL="63500" marR="63500" marT="63500" marB="6350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0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</a:p>
                  </a:txBody>
                  <a:tcPr marL="63500" marR="63500" marT="63500" marB="6350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7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</a:p>
                  </a:txBody>
                  <a:tcPr marL="63500" marR="63500" marT="63500" marB="63500" anchor="ctr"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ko-KR" sz="12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16</a:t>
                      </a:r>
                    </a:p>
                  </a:txBody>
                  <a:tcPr marL="63500" marR="63500" marT="63500" marB="6350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377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783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14433A-E500-4A29-98A3-559344529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168" y="619875"/>
            <a:ext cx="9788347" cy="1325563"/>
          </a:xfrm>
        </p:spPr>
        <p:txBody>
          <a:bodyPr>
            <a:normAutofit/>
          </a:bodyPr>
          <a:lstStyle/>
          <a:p>
            <a:r>
              <a:rPr lang="ko-KR" altLang="en-US" sz="3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심각도 </a:t>
            </a:r>
            <a:r>
              <a:rPr lang="en-US" altLang="ko-KR" sz="3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2CA09A4-9111-4CDA-8393-B8DAA64AF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38C13E-B1D4-4ADD-80F2-04A088C89FD7}"/>
              </a:ext>
            </a:extLst>
          </p:cNvPr>
          <p:cNvSpPr/>
          <p:nvPr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978B79-B082-4142-8F22-FA2F924A0AFE}"/>
              </a:ext>
            </a:extLst>
          </p:cNvPr>
          <p:cNvSpPr txBox="1"/>
          <p:nvPr/>
        </p:nvSpPr>
        <p:spPr>
          <a:xfrm>
            <a:off x="529200" y="1636504"/>
            <a:ext cx="6132309" cy="1298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[H7.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융통성과 효율성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Task #3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이전에 수행완료한 기능을 다시 돌아가서 작업하는 기능이 부재</a:t>
            </a:r>
            <a:endParaRPr lang="en-US" altLang="ko-KR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26" name="Picture 2" descr="Alarm ">
            <a:extLst>
              <a:ext uri="{FF2B5EF4-FFF2-40B4-BE49-F238E27FC236}">
                <a16:creationId xmlns:a16="http://schemas.microsoft.com/office/drawing/2014/main" id="{2F7C87B7-903E-4D25-8F56-65CC78ACA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94" y="892927"/>
            <a:ext cx="682297" cy="68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369B68-4E0B-44F5-8EB8-00523AC44C73}"/>
              </a:ext>
            </a:extLst>
          </p:cNvPr>
          <p:cNvSpPr txBox="1"/>
          <p:nvPr/>
        </p:nvSpPr>
        <p:spPr>
          <a:xfrm>
            <a:off x="8590917" y="3098937"/>
            <a:ext cx="1226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 전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E1B9CC-35D6-4E7C-8E48-C6A7AE09E724}"/>
              </a:ext>
            </a:extLst>
          </p:cNvPr>
          <p:cNvSpPr txBox="1"/>
          <p:nvPr/>
        </p:nvSpPr>
        <p:spPr>
          <a:xfrm>
            <a:off x="8584505" y="6364366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 후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CEF84EC-85FB-0FEC-AE42-F9B7C06808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235" y="3676864"/>
            <a:ext cx="4319982" cy="26562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2977FD6-EB51-4DDB-77D2-04868B4A8E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131" y="175363"/>
            <a:ext cx="4358190" cy="2887557"/>
          </a:xfrm>
          <a:prstGeom prst="rect">
            <a:avLst/>
          </a:prstGeom>
        </p:spPr>
      </p:pic>
      <p:sp>
        <p:nvSpPr>
          <p:cNvPr id="19" name="제목 1">
            <a:extLst>
              <a:ext uri="{FF2B5EF4-FFF2-40B4-BE49-F238E27FC236}">
                <a16:creationId xmlns:a16="http://schemas.microsoft.com/office/drawing/2014/main" id="{528D6A5C-08FB-1749-A433-3FDEC4BF5275}"/>
              </a:ext>
            </a:extLst>
          </p:cNvPr>
          <p:cNvSpPr txBox="1">
            <a:spLocks/>
          </p:cNvSpPr>
          <p:nvPr/>
        </p:nvSpPr>
        <p:spPr>
          <a:xfrm>
            <a:off x="1315168" y="2904251"/>
            <a:ext cx="95588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심각도 </a:t>
            </a:r>
            <a:r>
              <a:rPr lang="en-US" altLang="ko-KR" sz="3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1" name="Picture 2" descr="Warning ">
            <a:extLst>
              <a:ext uri="{FF2B5EF4-FFF2-40B4-BE49-F238E27FC236}">
                <a16:creationId xmlns:a16="http://schemas.microsoft.com/office/drawing/2014/main" id="{6E76F54D-A512-2CC2-5219-5DC440A96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17" y="3195890"/>
            <a:ext cx="629449" cy="62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02FD188-5B7A-11AF-E95E-10897B8FF4E4}"/>
              </a:ext>
            </a:extLst>
          </p:cNvPr>
          <p:cNvSpPr txBox="1"/>
          <p:nvPr/>
        </p:nvSpPr>
        <p:spPr>
          <a:xfrm>
            <a:off x="529199" y="3931591"/>
            <a:ext cx="6132309" cy="1298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[H9.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에러 인식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진단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복구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수술 전 간호상태 </a:t>
            </a:r>
            <a:r>
              <a:rPr lang="ko-KR" altLang="en-US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확인표</a:t>
            </a:r>
            <a:r>
              <a:rPr lang="ko-KR" altLang="en-US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작성 후</a:t>
            </a:r>
            <a:r>
              <a:rPr lang="en-US" altLang="ko-KR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저장된 문서를 다시 확인 및 검토하거나</a:t>
            </a:r>
            <a:r>
              <a:rPr lang="en-US" altLang="ko-KR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작성 내용을 수정할 수 있는 기능이 부재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D56406-F447-C809-A68F-1C0A68FCA35E}"/>
              </a:ext>
            </a:extLst>
          </p:cNvPr>
          <p:cNvSpPr txBox="1"/>
          <p:nvPr/>
        </p:nvSpPr>
        <p:spPr>
          <a:xfrm>
            <a:off x="529199" y="5447434"/>
            <a:ext cx="6102926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▶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CCFF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이전 항목으로 돌아가서 입력 항목을 수정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할 수 있는 기능 추가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1226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16372A1-A511-4724-98F8-E5CAD93C7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395" y="2753947"/>
            <a:ext cx="2855172" cy="3473766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2CA09A4-9111-4CDA-8393-B8DAA64AF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38C13E-B1D4-4ADD-80F2-04A088C89FD7}"/>
              </a:ext>
            </a:extLst>
          </p:cNvPr>
          <p:cNvSpPr/>
          <p:nvPr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742DF0-3297-4293-B7C3-1724DD8D828A}"/>
              </a:ext>
            </a:extLst>
          </p:cNvPr>
          <p:cNvSpPr/>
          <p:nvPr/>
        </p:nvSpPr>
        <p:spPr>
          <a:xfrm>
            <a:off x="1192873" y="3722560"/>
            <a:ext cx="741680" cy="412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B100BF8-4E0F-4526-A684-D5F4C161765A}"/>
              </a:ext>
            </a:extLst>
          </p:cNvPr>
          <p:cNvCxnSpPr>
            <a:cxnSpLocks/>
          </p:cNvCxnSpPr>
          <p:nvPr/>
        </p:nvCxnSpPr>
        <p:spPr>
          <a:xfrm flipV="1">
            <a:off x="1949546" y="2916480"/>
            <a:ext cx="3134337" cy="82723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206E5BD-A291-4534-9BFA-D51286F653D3}"/>
              </a:ext>
            </a:extLst>
          </p:cNvPr>
          <p:cNvCxnSpPr>
            <a:cxnSpLocks/>
          </p:cNvCxnSpPr>
          <p:nvPr/>
        </p:nvCxnSpPr>
        <p:spPr>
          <a:xfrm flipV="1">
            <a:off x="1894615" y="3791979"/>
            <a:ext cx="3189268" cy="34333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BD4EE46D-8E88-413C-946D-DD98FC482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465" y="2714889"/>
            <a:ext cx="2855172" cy="357594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09E0557-A42E-4FD4-A4D6-18F240BEA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4891" y="5014715"/>
            <a:ext cx="2426283" cy="92955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EB966A7-6893-41F4-9E94-0BA042E9C3D2}"/>
              </a:ext>
            </a:extLst>
          </p:cNvPr>
          <p:cNvSpPr/>
          <p:nvPr/>
        </p:nvSpPr>
        <p:spPr>
          <a:xfrm>
            <a:off x="8948746" y="3753540"/>
            <a:ext cx="565957" cy="3817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72CDE43-1DBD-4B43-930B-BF2950390A7D}"/>
              </a:ext>
            </a:extLst>
          </p:cNvPr>
          <p:cNvCxnSpPr>
            <a:cxnSpLocks/>
          </p:cNvCxnSpPr>
          <p:nvPr/>
        </p:nvCxnSpPr>
        <p:spPr>
          <a:xfrm flipV="1">
            <a:off x="6951174" y="3772101"/>
            <a:ext cx="1997572" cy="124261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DF38413-88F0-47E0-A4CE-E84678AEDA4F}"/>
              </a:ext>
            </a:extLst>
          </p:cNvPr>
          <p:cNvCxnSpPr>
            <a:cxnSpLocks/>
          </p:cNvCxnSpPr>
          <p:nvPr/>
        </p:nvCxnSpPr>
        <p:spPr>
          <a:xfrm flipV="1">
            <a:off x="6916707" y="4118665"/>
            <a:ext cx="2032039" cy="1825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9832AC1C-AC80-4C63-AF3A-2B7C5DB58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3883" y="2916480"/>
            <a:ext cx="1894284" cy="85693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6485B903-D8AB-4F50-825F-1D6C5773A5D1}"/>
              </a:ext>
            </a:extLst>
          </p:cNvPr>
          <p:cNvSpPr/>
          <p:nvPr/>
        </p:nvSpPr>
        <p:spPr>
          <a:xfrm>
            <a:off x="1982385" y="6290829"/>
            <a:ext cx="1133061" cy="451264"/>
          </a:xfrm>
          <a:prstGeom prst="round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Task 1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B756BD8A-C055-40ED-B0C8-C90317D27B11}"/>
              </a:ext>
            </a:extLst>
          </p:cNvPr>
          <p:cNvSpPr/>
          <p:nvPr/>
        </p:nvSpPr>
        <p:spPr>
          <a:xfrm>
            <a:off x="8735285" y="6309390"/>
            <a:ext cx="1133061" cy="451264"/>
          </a:xfrm>
          <a:prstGeom prst="round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Task 3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24393A84-D037-B880-B45C-E352EDEAFA08}"/>
              </a:ext>
            </a:extLst>
          </p:cNvPr>
          <p:cNvSpPr txBox="1">
            <a:spLocks/>
          </p:cNvSpPr>
          <p:nvPr/>
        </p:nvSpPr>
        <p:spPr>
          <a:xfrm>
            <a:off x="1424638" y="120065"/>
            <a:ext cx="95588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심각도 </a:t>
            </a:r>
            <a:r>
              <a:rPr lang="en-US" altLang="ko-KR" sz="3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8" name="Picture 2" descr="Warning ">
            <a:extLst>
              <a:ext uri="{FF2B5EF4-FFF2-40B4-BE49-F238E27FC236}">
                <a16:creationId xmlns:a16="http://schemas.microsoft.com/office/drawing/2014/main" id="{31F775CF-39C8-B8D0-29E0-4F93178BF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87" y="411704"/>
            <a:ext cx="629449" cy="62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4528D33-0EDA-CBA4-2126-EEECBAB7A962}"/>
              </a:ext>
            </a:extLst>
          </p:cNvPr>
          <p:cNvSpPr txBox="1"/>
          <p:nvPr/>
        </p:nvSpPr>
        <p:spPr>
          <a:xfrm>
            <a:off x="638669" y="1147405"/>
            <a:ext cx="11151549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[H1.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시스템 상태의 시각화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기록 작성 시 중간 저장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자동 저장 여부 등의 피드백이 없음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1B738D-EDD1-2E72-0DB1-A24CC71555ED}"/>
              </a:ext>
            </a:extLst>
          </p:cNvPr>
          <p:cNvSpPr txBox="1"/>
          <p:nvPr/>
        </p:nvSpPr>
        <p:spPr>
          <a:xfrm>
            <a:off x="638669" y="2036781"/>
            <a:ext cx="6102926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▶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CCFF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자동 저장 중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CCFF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..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피드백 추가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1727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2CA09A4-9111-4CDA-8393-B8DAA64AF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A19C-BABC-4B2F-8FA9-3EBDFC5788E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38C13E-B1D4-4ADD-80F2-04A088C89FD7}"/>
              </a:ext>
            </a:extLst>
          </p:cNvPr>
          <p:cNvSpPr/>
          <p:nvPr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A062934-D1D0-0F5E-5D7A-1B68D79D113E}"/>
              </a:ext>
            </a:extLst>
          </p:cNvPr>
          <p:cNvSpPr txBox="1">
            <a:spLocks/>
          </p:cNvSpPr>
          <p:nvPr/>
        </p:nvSpPr>
        <p:spPr>
          <a:xfrm>
            <a:off x="1424638" y="120065"/>
            <a:ext cx="95588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심각도 </a:t>
            </a:r>
            <a:r>
              <a:rPr lang="en-US" altLang="ko-KR" sz="3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1" name="Picture 2" descr="Warning ">
            <a:extLst>
              <a:ext uri="{FF2B5EF4-FFF2-40B4-BE49-F238E27FC236}">
                <a16:creationId xmlns:a16="http://schemas.microsoft.com/office/drawing/2014/main" id="{3E9B0B19-6950-3FA3-86CD-22D4434DE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87" y="411704"/>
            <a:ext cx="629449" cy="62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18DE54A-678C-31B1-78DF-80EB01BCF2B2}"/>
              </a:ext>
            </a:extLst>
          </p:cNvPr>
          <p:cNvSpPr txBox="1"/>
          <p:nvPr/>
        </p:nvSpPr>
        <p:spPr>
          <a:xfrm>
            <a:off x="638669" y="1147405"/>
            <a:ext cx="11151549" cy="1298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[H3.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제어와 자유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Task #1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수술 전 간호상태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확인표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진행 중 취소하거나 이전 단계로 돌아가는 버튼 부재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Task #3 </a:t>
            </a:r>
            <a:r>
              <a:rPr lang="ko-KR" altLang="en-US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단계마다 </a:t>
            </a:r>
            <a:r>
              <a:rPr lang="en-US" altLang="ko-KR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뒤로 가기</a:t>
            </a:r>
            <a:r>
              <a:rPr lang="en-US" altLang="ko-KR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없으며 취소나 번복이 쉽지 않음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C8559B-3D26-EDA7-6D56-4017EAA35700}"/>
              </a:ext>
            </a:extLst>
          </p:cNvPr>
          <p:cNvSpPr txBox="1"/>
          <p:nvPr/>
        </p:nvSpPr>
        <p:spPr>
          <a:xfrm>
            <a:off x="638669" y="2472968"/>
            <a:ext cx="10289156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▶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CCFF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Task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CCFF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선택 화면으로 돌아가는 버튼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CCFF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CCFF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이전 화면으로 돌아가는 버튼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ighlight>
                  <a:srgbClr val="FFCCFF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CCFF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로그아웃 버튼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시각화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3E4974D-1050-5D68-01E7-8FFC28A61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448" y="3256251"/>
            <a:ext cx="2422526" cy="345268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F826D37-37FD-8BBA-8C88-86928793F1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028" y="3249950"/>
            <a:ext cx="2390679" cy="345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5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1F5F180-D32A-46BA-B827-BE084C4E1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092" y="1167342"/>
            <a:ext cx="3504239" cy="4530732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2CA09A4-9111-4CDA-8393-B8DAA64AF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4458" y="6419336"/>
            <a:ext cx="2743200" cy="365125"/>
          </a:xfrm>
        </p:spPr>
        <p:txBody>
          <a:bodyPr/>
          <a:lstStyle/>
          <a:p>
            <a:fld id="{A5D2A19C-BABC-4B2F-8FA9-3EBDFC5788E4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38C13E-B1D4-4ADD-80F2-04A088C89FD7}"/>
              </a:ext>
            </a:extLst>
          </p:cNvPr>
          <p:cNvSpPr/>
          <p:nvPr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7844C6D-9EA5-49ED-9641-C91DE840F2B4}"/>
              </a:ext>
            </a:extLst>
          </p:cNvPr>
          <p:cNvSpPr/>
          <p:nvPr/>
        </p:nvSpPr>
        <p:spPr>
          <a:xfrm>
            <a:off x="9999074" y="1966141"/>
            <a:ext cx="677163" cy="16791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6C2B8571-7FEB-C63C-52D8-1F9D0F2D7F0B}"/>
              </a:ext>
            </a:extLst>
          </p:cNvPr>
          <p:cNvSpPr txBox="1">
            <a:spLocks/>
          </p:cNvSpPr>
          <p:nvPr/>
        </p:nvSpPr>
        <p:spPr>
          <a:xfrm>
            <a:off x="1424638" y="120065"/>
            <a:ext cx="95588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심각도 </a:t>
            </a:r>
            <a:r>
              <a:rPr lang="en-US" altLang="ko-KR" sz="3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5" name="Picture 2" descr="Warning ">
            <a:extLst>
              <a:ext uri="{FF2B5EF4-FFF2-40B4-BE49-F238E27FC236}">
                <a16:creationId xmlns:a16="http://schemas.microsoft.com/office/drawing/2014/main" id="{64F3B2EF-60FB-2CED-A905-1669F4BED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87" y="411704"/>
            <a:ext cx="629449" cy="62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B8E5409-7918-2510-09E8-9E6861DB13A4}"/>
              </a:ext>
            </a:extLst>
          </p:cNvPr>
          <p:cNvSpPr txBox="1"/>
          <p:nvPr/>
        </p:nvSpPr>
        <p:spPr>
          <a:xfrm>
            <a:off x="638669" y="1147405"/>
            <a:ext cx="6651817" cy="1714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[H3.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제어와 자유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 [H5.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에러 방지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수술 전 간호상태 </a:t>
            </a:r>
            <a:r>
              <a:rPr lang="ko-KR" altLang="en-US" b="1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확인표</a:t>
            </a:r>
            <a:r>
              <a:rPr lang="ko-KR" altLang="en-US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작성 시 </a:t>
            </a:r>
            <a:r>
              <a:rPr lang="en-US" altLang="ko-KR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</a:t>
            </a:r>
            <a:r>
              <a:rPr lang="ko-KR" altLang="en-US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번 항목</a:t>
            </a:r>
            <a:r>
              <a:rPr lang="en-US" altLang="ko-KR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약이나 의료용 테이프 </a:t>
            </a:r>
            <a:r>
              <a:rPr lang="ko-KR" altLang="en-US" b="1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알러지가</a:t>
            </a:r>
            <a:r>
              <a:rPr lang="ko-KR" altLang="en-US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있습니까</a:t>
            </a:r>
            <a:r>
              <a:rPr lang="en-US" altLang="ko-KR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?)</a:t>
            </a:r>
            <a:r>
              <a:rPr lang="ko-KR" altLang="en-US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</a:t>
            </a:r>
            <a:r>
              <a:rPr lang="en-US" altLang="ko-KR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</a:t>
            </a:r>
            <a:r>
              <a:rPr lang="ko-KR" altLang="en-US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선택 시 수술 진행에 지장이 없는 정보이나 </a:t>
            </a:r>
            <a:r>
              <a:rPr lang="en-US" altLang="ko-KR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</a:t>
            </a:r>
            <a:r>
              <a:rPr lang="ko-KR" altLang="en-US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 선택 가능하고 </a:t>
            </a:r>
            <a:r>
              <a:rPr lang="en-US" altLang="ko-KR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</a:t>
            </a:r>
            <a:r>
              <a:rPr lang="ko-KR" altLang="en-US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선택 불가능</a:t>
            </a:r>
            <a:endParaRPr lang="en-US" altLang="ko-KR" sz="1800" b="1" i="0" u="none" strike="noStrike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E1AB05-D6B0-6888-8260-607055B91054}"/>
              </a:ext>
            </a:extLst>
          </p:cNvPr>
          <p:cNvSpPr txBox="1"/>
          <p:nvPr/>
        </p:nvSpPr>
        <p:spPr>
          <a:xfrm>
            <a:off x="638669" y="2940798"/>
            <a:ext cx="6651817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▶ 질문의 </a:t>
            </a:r>
            <a:r>
              <a:rPr lang="ko-KR" altLang="en-US" dirty="0">
                <a:solidFill>
                  <a:srgbClr val="000000"/>
                </a:solidFill>
                <a:highlight>
                  <a:srgbClr val="FFCCFF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highlight>
                  <a:srgbClr val="FFCCFF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답변을 자유롭게 선택 가능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하도록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dropdown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9339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2CA09A4-9111-4CDA-8393-B8DAA64AF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4458" y="6419336"/>
            <a:ext cx="2743200" cy="365125"/>
          </a:xfrm>
        </p:spPr>
        <p:txBody>
          <a:bodyPr/>
          <a:lstStyle/>
          <a:p>
            <a:fld id="{A5D2A19C-BABC-4B2F-8FA9-3EBDFC5788E4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38C13E-B1D4-4ADD-80F2-04A088C89FD7}"/>
              </a:ext>
            </a:extLst>
          </p:cNvPr>
          <p:cNvSpPr/>
          <p:nvPr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1C5BFF"/>
          </a:solidFill>
          <a:ln>
            <a:solidFill>
              <a:srgbClr val="1C5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6C2B8571-7FEB-C63C-52D8-1F9D0F2D7F0B}"/>
              </a:ext>
            </a:extLst>
          </p:cNvPr>
          <p:cNvSpPr txBox="1">
            <a:spLocks/>
          </p:cNvSpPr>
          <p:nvPr/>
        </p:nvSpPr>
        <p:spPr>
          <a:xfrm>
            <a:off x="1226930" y="139998"/>
            <a:ext cx="95588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심각도 </a:t>
            </a:r>
            <a:r>
              <a:rPr lang="en-US" altLang="ko-KR" sz="3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5" name="Picture 2" descr="Warning ">
            <a:extLst>
              <a:ext uri="{FF2B5EF4-FFF2-40B4-BE49-F238E27FC236}">
                <a16:creationId xmlns:a16="http://schemas.microsoft.com/office/drawing/2014/main" id="{64F3B2EF-60FB-2CED-A905-1669F4BED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79" y="431637"/>
            <a:ext cx="629449" cy="62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B8E5409-7918-2510-09E8-9E6861DB13A4}"/>
              </a:ext>
            </a:extLst>
          </p:cNvPr>
          <p:cNvSpPr txBox="1"/>
          <p:nvPr/>
        </p:nvSpPr>
        <p:spPr>
          <a:xfrm>
            <a:off x="440961" y="1167338"/>
            <a:ext cx="11151549" cy="1298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[H3.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제어와 자유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수술 전 간호상태 </a:t>
            </a:r>
            <a:r>
              <a:rPr lang="ko-KR" altLang="en-US" b="1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확인표</a:t>
            </a:r>
            <a:r>
              <a:rPr lang="ko-KR" altLang="en-US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작성 후 </a:t>
            </a:r>
            <a:r>
              <a:rPr lang="en-US" altLang="ko-KR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저장</a:t>
            </a:r>
            <a:r>
              <a:rPr lang="en-US" altLang="ko-KR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</a:t>
            </a:r>
            <a:r>
              <a:rPr lang="ko-KR" altLang="en-US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버튼을 눌러 전송 후 확인 버튼을 누르면 자동으로 </a:t>
            </a:r>
            <a:r>
              <a:rPr lang="ko-KR" altLang="en-US" b="1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로그아웃되어</a:t>
            </a:r>
            <a:r>
              <a:rPr lang="ko-KR" altLang="en-US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첫 화면</a:t>
            </a:r>
            <a:r>
              <a:rPr lang="en-US" altLang="ko-KR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 페이지</a:t>
            </a:r>
            <a:r>
              <a:rPr lang="en-US" altLang="ko-KR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이동하여 작업 흐름을 자유롭게 제어할 수 없으며 혼란 초래</a:t>
            </a:r>
            <a:endParaRPr lang="en-US" altLang="ko-KR" sz="1800" b="1" i="0" u="none" strike="noStrike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E1AB05-D6B0-6888-8260-607055B91054}"/>
              </a:ext>
            </a:extLst>
          </p:cNvPr>
          <p:cNvSpPr txBox="1"/>
          <p:nvPr/>
        </p:nvSpPr>
        <p:spPr>
          <a:xfrm>
            <a:off x="440960" y="2492901"/>
            <a:ext cx="11448989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▶ 저장 버튼을 누른 후에도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‘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아니오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’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눌러 이전화면으로 돌아갈 수 있으며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전송 후 로그아웃이 아닌 </a:t>
            </a:r>
            <a:r>
              <a:rPr lang="en-US" altLang="ko-KR" dirty="0">
                <a:solidFill>
                  <a:srgbClr val="000000"/>
                </a:solidFill>
                <a:highlight>
                  <a:srgbClr val="FFCCFF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Task</a:t>
            </a:r>
            <a:r>
              <a:rPr lang="ko-KR" altLang="en-US" dirty="0">
                <a:solidFill>
                  <a:srgbClr val="000000"/>
                </a:solidFill>
                <a:highlight>
                  <a:srgbClr val="FFCCFF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선택 화면으로 이동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892F61-354A-036B-5D4D-B9039FE80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655" y="3429000"/>
            <a:ext cx="9464769" cy="268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83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4020</TotalTime>
  <Words>1289</Words>
  <Application>Microsoft Office PowerPoint</Application>
  <PresentationFormat>와이드스크린</PresentationFormat>
  <Paragraphs>235</Paragraphs>
  <Slides>20</Slides>
  <Notes>11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나눔스퀘어_ac</vt:lpstr>
      <vt:lpstr>Arial</vt:lpstr>
      <vt:lpstr>나눔스퀘어_ac ExtraBold</vt:lpstr>
      <vt:lpstr>맑은 고딕</vt:lpstr>
      <vt:lpstr>나눔스퀘어_ac Bold</vt:lpstr>
      <vt:lpstr>Wingdings</vt:lpstr>
      <vt:lpstr>나눔스퀘어 ExtraBold</vt:lpstr>
      <vt:lpstr>Office 테마</vt:lpstr>
      <vt:lpstr>PowerPoint 프레젠테이션</vt:lpstr>
      <vt:lpstr>PowerPoint 프레젠테이션</vt:lpstr>
      <vt:lpstr>PowerPoint 프레젠테이션</vt:lpstr>
      <vt:lpstr>목차</vt:lpstr>
      <vt:lpstr>심각도 4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기타 휴리스틱 평가 결과</vt:lpstr>
      <vt:lpstr>프로토타입 구현에 쓰인 도구</vt:lpstr>
      <vt:lpstr>현재까지 구현된 기능</vt:lpstr>
      <vt:lpstr>구현되지 않은 기능들 &amp; 구현 계획</vt:lpstr>
      <vt:lpstr>Wizard of Oz &amp; Hard-code</vt:lpstr>
      <vt:lpstr>여러 가상의 환자 시나리오를 가지고 Task를 수행 시, 다양한 경우의 수를 가진 Prototype 스토리보드를 어떻게 만들어야 할까요?</vt:lpstr>
      <vt:lpstr>프로토타입 시연(Task1, Task2)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 KIM</dc:creator>
  <cp:lastModifiedBy>YJ KIM</cp:lastModifiedBy>
  <cp:revision>86</cp:revision>
  <dcterms:created xsi:type="dcterms:W3CDTF">2025-05-13T10:05:57Z</dcterms:created>
  <dcterms:modified xsi:type="dcterms:W3CDTF">2025-06-04T14:10:41Z</dcterms:modified>
</cp:coreProperties>
</file>